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69"/>
  </p:notesMasterIdLst>
  <p:sldIdLst>
    <p:sldId id="402" r:id="rId2"/>
    <p:sldId id="403" r:id="rId3"/>
    <p:sldId id="404" r:id="rId4"/>
    <p:sldId id="405" r:id="rId5"/>
    <p:sldId id="406" r:id="rId6"/>
    <p:sldId id="408" r:id="rId7"/>
    <p:sldId id="409" r:id="rId8"/>
    <p:sldId id="410" r:id="rId9"/>
    <p:sldId id="411" r:id="rId10"/>
    <p:sldId id="412" r:id="rId11"/>
    <p:sldId id="413" r:id="rId12"/>
    <p:sldId id="414" r:id="rId13"/>
    <p:sldId id="415" r:id="rId14"/>
    <p:sldId id="416" r:id="rId15"/>
    <p:sldId id="351" r:id="rId16"/>
    <p:sldId id="352" r:id="rId17"/>
    <p:sldId id="380" r:id="rId18"/>
    <p:sldId id="353" r:id="rId19"/>
    <p:sldId id="364" r:id="rId20"/>
    <p:sldId id="365" r:id="rId21"/>
    <p:sldId id="302" r:id="rId22"/>
    <p:sldId id="303" r:id="rId23"/>
    <p:sldId id="304" r:id="rId24"/>
    <p:sldId id="271" r:id="rId25"/>
    <p:sldId id="272" r:id="rId26"/>
    <p:sldId id="376" r:id="rId27"/>
    <p:sldId id="273" r:id="rId28"/>
    <p:sldId id="274" r:id="rId29"/>
    <p:sldId id="377" r:id="rId30"/>
    <p:sldId id="275" r:id="rId31"/>
    <p:sldId id="276" r:id="rId32"/>
    <p:sldId id="277" r:id="rId33"/>
    <p:sldId id="278" r:id="rId34"/>
    <p:sldId id="305" r:id="rId35"/>
    <p:sldId id="314" r:id="rId36"/>
    <p:sldId id="279" r:id="rId37"/>
    <p:sldId id="378" r:id="rId38"/>
    <p:sldId id="379" r:id="rId39"/>
    <p:sldId id="280" r:id="rId40"/>
    <p:sldId id="281" r:id="rId41"/>
    <p:sldId id="282" r:id="rId42"/>
    <p:sldId id="283" r:id="rId43"/>
    <p:sldId id="366" r:id="rId44"/>
    <p:sldId id="367" r:id="rId45"/>
    <p:sldId id="368" r:id="rId46"/>
    <p:sldId id="370" r:id="rId47"/>
    <p:sldId id="388" r:id="rId48"/>
    <p:sldId id="309" r:id="rId49"/>
    <p:sldId id="316" r:id="rId50"/>
    <p:sldId id="336" r:id="rId51"/>
    <p:sldId id="369" r:id="rId52"/>
    <p:sldId id="381" r:id="rId53"/>
    <p:sldId id="382" r:id="rId54"/>
    <p:sldId id="383" r:id="rId55"/>
    <p:sldId id="384" r:id="rId56"/>
    <p:sldId id="386" r:id="rId57"/>
    <p:sldId id="387" r:id="rId58"/>
    <p:sldId id="389" r:id="rId59"/>
    <p:sldId id="390" r:id="rId60"/>
    <p:sldId id="392" r:id="rId61"/>
    <p:sldId id="394" r:id="rId62"/>
    <p:sldId id="395" r:id="rId63"/>
    <p:sldId id="396" r:id="rId64"/>
    <p:sldId id="397" r:id="rId65"/>
    <p:sldId id="398" r:id="rId66"/>
    <p:sldId id="399" r:id="rId67"/>
    <p:sldId id="400" r:id="rId6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74167" autoAdjust="0"/>
  </p:normalViewPr>
  <p:slideViewPr>
    <p:cSldViewPr>
      <p:cViewPr varScale="1">
        <p:scale>
          <a:sx n="48" d="100"/>
          <a:sy n="48" d="100"/>
        </p:scale>
        <p:origin x="-115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1E68146D-D861-4583-9027-5D9E9B4D65E8}" type="datetimeFigureOut">
              <a:rPr lang="en-US"/>
              <a:pPr>
                <a:defRPr/>
              </a:pPr>
              <a:t>10/29/2015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1972FE02-018F-4D7C-BD01-EF9E116258C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5123"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88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0F906CB-B3B6-4805-806E-6AB38DEEEB9E}" type="slidenum">
              <a:rPr lang="en-US"/>
              <a:pPr fontAlgn="base">
                <a:spcBef>
                  <a:spcPct val="0"/>
                </a:spcBef>
                <a:spcAft>
                  <a:spcPct val="0"/>
                </a:spcAft>
              </a:pPr>
              <a:t>19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A06EDB2-47C3-4C0E-BFB1-45EA4A31B01D}" type="slidenum">
              <a:rPr lang="en-US"/>
              <a:pPr fontAlgn="base">
                <a:spcBef>
                  <a:spcPct val="0"/>
                </a:spcBef>
                <a:spcAft>
                  <a:spcPct val="0"/>
                </a:spcAft>
              </a:pPr>
              <a:t>24</a:t>
            </a:fld>
            <a:endParaRPr lang="en-US"/>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98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b="1" i="1" smtClean="0">
                <a:cs typeface="Times New Roman" charset="0"/>
              </a:rPr>
              <a:t>Insider information</a:t>
            </a:r>
          </a:p>
          <a:p>
            <a:pPr>
              <a:spcBef>
                <a:spcPct val="0"/>
              </a:spcBef>
            </a:pPr>
            <a:r>
              <a:rPr lang="en-US" smtClean="0"/>
              <a:t>System units are commonly called cases. Many computer enthusiasts customize or ‘mod’ their cases with windows and lights. See www.casemodgod.com for examples of cases and products. </a:t>
            </a:r>
          </a:p>
          <a:p>
            <a:pPr>
              <a:spcBef>
                <a:spcPct val="0"/>
              </a:spcBef>
            </a:pPr>
            <a:endParaRPr lang="en-US" smtClean="0"/>
          </a:p>
          <a:p>
            <a:pPr>
              <a:spcBef>
                <a:spcPct val="0"/>
              </a:spcBef>
            </a:pPr>
            <a:r>
              <a:rPr lang="en-US" smtClean="0"/>
              <a:t>Sun Microsystems makes the most popular workstations on the planet. Sun’s systems are used in diverse applications such as medical imaging and CGI (computer generated image) animation. </a:t>
            </a:r>
          </a:p>
          <a:p>
            <a:pPr>
              <a:spcBef>
                <a:spcPct val="0"/>
              </a:spcBef>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4E38207-97A4-483C-AC9D-8457DC0D7736}" type="slidenum">
              <a:rPr lang="en-US"/>
              <a:pPr fontAlgn="base">
                <a:spcBef>
                  <a:spcPct val="0"/>
                </a:spcBef>
                <a:spcAft>
                  <a:spcPct val="0"/>
                </a:spcAft>
              </a:pPr>
              <a:t>25</a:t>
            </a:fld>
            <a:endParaRPr lang="en-US"/>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09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8D5202-B1DB-4D8A-8A04-18B0E19AA0DC}" type="slidenum">
              <a:rPr lang="en-US"/>
              <a:pPr fontAlgn="base">
                <a:spcBef>
                  <a:spcPct val="0"/>
                </a:spcBef>
                <a:spcAft>
                  <a:spcPct val="0"/>
                </a:spcAft>
              </a:pPr>
              <a:t>27</a:t>
            </a:fld>
            <a:endParaRPr lang="en-US"/>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i="1" smtClean="0">
                <a:cs typeface="Times New Roman" charset="0"/>
              </a:rPr>
              <a:t>The tablet PC was designed to simulate a piece of paper. Users interact with the tablet as if it was an unlimited paper notebook.</a:t>
            </a:r>
          </a:p>
          <a:p>
            <a:pPr>
              <a:spcBef>
                <a:spcPct val="0"/>
              </a:spcBef>
            </a:pPr>
            <a:r>
              <a:rPr lang="en-US" b="1" i="1" smtClean="0">
                <a:cs typeface="Times New Roman" charset="0"/>
              </a:rPr>
              <a:t>For more information</a:t>
            </a:r>
          </a:p>
          <a:p>
            <a:pPr>
              <a:spcBef>
                <a:spcPct val="0"/>
              </a:spcBef>
            </a:pPr>
            <a:r>
              <a:rPr lang="en-US" smtClean="0"/>
              <a:t>See www.microsoft.com/windowsxp/tabletpc/evaluation/tours/default.mspx for an example of the Tablet PC in action.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94CFBB4-F617-48EF-A1E2-9A216F02197E}" type="slidenum">
              <a:rPr lang="en-US"/>
              <a:pPr fontAlgn="base">
                <a:spcBef>
                  <a:spcPct val="0"/>
                </a:spcBef>
                <a:spcAft>
                  <a:spcPct val="0"/>
                </a:spcAft>
              </a:pPr>
              <a:t>28</a:t>
            </a:fld>
            <a:endParaRPr lang="en-US"/>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Refer to productivity tip on page 13. This tip helps the student determine what type of PC is best for them.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FDA83EA-A2C7-45E5-8E54-407726684B3A}" type="slidenum">
              <a:rPr lang="en-US"/>
              <a:pPr fontAlgn="base">
                <a:spcBef>
                  <a:spcPct val="0"/>
                </a:spcBef>
                <a:spcAft>
                  <a:spcPct val="0"/>
                </a:spcAft>
              </a:pPr>
              <a:t>33</a:t>
            </a:fld>
            <a:endParaRPr lang="en-US"/>
          </a:p>
        </p:txBody>
      </p:sp>
      <p:sp>
        <p:nvSpPr>
          <p:cNvPr id="839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39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understanding trillions of calculations -- A simple explanation is to add 1 trillion random numbers together in a second. Contrast the speed of a super computer to the fastest desktop computer advertised during the week of class.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49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C3E3F9E-CD7C-4083-A627-E2A8635FC4E7}" type="slidenum">
              <a:rPr lang="en-US"/>
              <a:pPr fontAlgn="base">
                <a:spcBef>
                  <a:spcPct val="0"/>
                </a:spcBef>
                <a:spcAft>
                  <a:spcPct val="0"/>
                </a:spcAft>
              </a:pPr>
              <a:t>36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BB5F59B-5DF2-41E7-836F-DFD9FEB8FD86}" type="slidenum">
              <a:rPr lang="en-US"/>
              <a:pPr fontAlgn="base">
                <a:spcBef>
                  <a:spcPct val="0"/>
                </a:spcBef>
                <a:spcAft>
                  <a:spcPct val="0"/>
                </a:spcAft>
              </a:pPr>
              <a:t>39</a:t>
            </a:fld>
            <a:endParaRPr lang="en-US"/>
          </a:p>
        </p:txBody>
      </p:sp>
      <p:sp>
        <p:nvSpPr>
          <p:cNvPr id="860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60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b="1" i="1" smtClean="0">
                <a:cs typeface="Times New Roman" charset="0"/>
              </a:rPr>
              <a:t>Insider information</a:t>
            </a:r>
          </a:p>
          <a:p>
            <a:pPr>
              <a:spcBef>
                <a:spcPct val="0"/>
              </a:spcBef>
            </a:pPr>
            <a:r>
              <a:rPr lang="en-US" smtClean="0"/>
              <a:t>The 2000 Census determined that 51% of American households had computers. Over 42% of these households also had Internet access. This can be contrasted to 36% and 18% in 1997. See www.census.gov/prod/2001pubs/p23-207.pdf for more information.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2F5668-77C4-4628-B234-4835DE80FEED}" type="slidenum">
              <a:rPr lang="en-US"/>
              <a:pPr fontAlgn="base">
                <a:spcBef>
                  <a:spcPct val="0"/>
                </a:spcBef>
                <a:spcAft>
                  <a:spcPct val="0"/>
                </a:spcAft>
              </a:pPr>
              <a:t>40</a:t>
            </a:fld>
            <a:endParaRPr lang="en-US"/>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70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b="1" i="1" smtClean="0">
                <a:cs typeface="Times New Roman" charset="0"/>
              </a:rPr>
              <a:t>Insider information </a:t>
            </a:r>
          </a:p>
          <a:p>
            <a:pPr>
              <a:spcBef>
                <a:spcPct val="0"/>
              </a:spcBef>
            </a:pPr>
            <a:r>
              <a:rPr lang="en-US" smtClean="0"/>
              <a:t>Specialized mountain bikes are designed on Sun workstations.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93CA57F-4806-4E9C-9D82-8F2057D2F24C}" type="slidenum">
              <a:rPr lang="en-US"/>
              <a:pPr fontAlgn="base">
                <a:spcBef>
                  <a:spcPct val="0"/>
                </a:spcBef>
                <a:spcAft>
                  <a:spcPct val="0"/>
                </a:spcAft>
              </a:pPr>
              <a:t>41</a:t>
            </a:fld>
            <a:endParaRPr lang="en-US"/>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80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Most state departments of motor vehicles rely on a mainframe computer. Officers access the mainframe from a remote intelligent terminal.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7171"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7F1F4AE-FCC2-4B97-BD7B-4C0623B0555C}" type="slidenum">
              <a:rPr lang="en-US"/>
              <a:pPr fontAlgn="base">
                <a:spcBef>
                  <a:spcPct val="0"/>
                </a:spcBef>
                <a:spcAft>
                  <a:spcPct val="0"/>
                </a:spcAft>
              </a:pPr>
              <a:t>42</a:t>
            </a:fld>
            <a:endParaRPr lang="en-US"/>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90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Page 19 of the text introduces the first Norton Notebook, the Merging of Media and Meaning. The author draws an analogy between electricity and computers in our lives. Discuss how difficult live would be without either of these devices. Remember that computers exist in nearly all of our modern devices, including cars, phones, kitchen appliances and entertainment devices.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9A2395-E45A-421E-9A6C-12DBE507EFDC}" type="slidenum">
              <a:rPr lang="en-US"/>
              <a:pPr fontAlgn="base">
                <a:spcBef>
                  <a:spcPct val="0"/>
                </a:spcBef>
                <a:spcAft>
                  <a:spcPct val="0"/>
                </a:spcAft>
              </a:pPr>
              <a:t>43</a:t>
            </a:fld>
            <a:endParaRPr lang="en-US"/>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01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1946 ENIAC (Electronic Numerical Integrator And Calculator) vs. today’s handheld PDA</a:t>
            </a:r>
          </a:p>
          <a:p>
            <a:pPr>
              <a:spcBef>
                <a:spcPct val="0"/>
              </a:spcBef>
            </a:pPr>
            <a:endParaRPr lang="en-US" smtClean="0"/>
          </a:p>
          <a:p>
            <a:pPr>
              <a:spcBef>
                <a:spcPct val="0"/>
              </a:spcBef>
            </a:pPr>
            <a:r>
              <a:rPr lang="en-US" smtClean="0"/>
              <a:t>Today’s PDA is far smaller, faster, and  more affordable than the ENIAC. </a:t>
            </a:r>
          </a:p>
          <a:p>
            <a:pPr>
              <a:spcBef>
                <a:spcPct val="0"/>
              </a:spcBef>
            </a:pPr>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EEBAE3C-5B7D-48F3-B331-CFCB524A668B}" type="slidenum">
              <a:rPr lang="en-US"/>
              <a:pPr fontAlgn="base">
                <a:spcBef>
                  <a:spcPct val="0"/>
                </a:spcBef>
                <a:spcAft>
                  <a:spcPct val="0"/>
                </a:spcAft>
              </a:pPr>
              <a:t>44</a:t>
            </a:fld>
            <a:endParaRPr lang="en-US"/>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Connectivity - the ability to connect computers to one another by communications line, so as to provide online information access.</a:t>
            </a:r>
          </a:p>
          <a:p>
            <a:pPr>
              <a:spcBef>
                <a:spcPct val="0"/>
              </a:spcBef>
            </a:pPr>
            <a:endParaRPr lang="en-US" smtClean="0"/>
          </a:p>
          <a:p>
            <a:pPr>
              <a:spcBef>
                <a:spcPct val="0"/>
              </a:spcBef>
            </a:pPr>
            <a:r>
              <a:rPr lang="en-US" smtClean="0"/>
              <a:t>Interactivity - two-way communication in which a user can respond to information he or she receives and modify the process.</a:t>
            </a:r>
          </a:p>
          <a:p>
            <a:pPr>
              <a:spcBef>
                <a:spcPct val="0"/>
              </a:spcBef>
            </a:pPr>
            <a:endParaRPr lang="en-US" smtClean="0"/>
          </a:p>
          <a:p>
            <a:pPr>
              <a:spcBef>
                <a:spcPct val="0"/>
              </a:spcBef>
            </a:pPr>
            <a:r>
              <a:rPr lang="en-US" smtClean="0"/>
              <a:t>Multimedia - technology that presents information in more than one medium--such as text, pictures, video, sound, and animation--in a single integrated communication.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67136C-20A7-4F4E-A79C-508216702EBC}" type="slidenum">
              <a:rPr lang="en-US"/>
              <a:pPr fontAlgn="base">
                <a:spcBef>
                  <a:spcPct val="0"/>
                </a:spcBef>
                <a:spcAft>
                  <a:spcPct val="0"/>
                </a:spcAft>
              </a:pPr>
              <a:t>45</a:t>
            </a:fld>
            <a:endParaRPr lang="en-US"/>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1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Convergence - the combining of several industries through various devices that exchange data in the format used by computers.  The industries are computers, communications, consumer electronics, entertainment, and mass media.</a:t>
            </a:r>
          </a:p>
          <a:p>
            <a:pPr>
              <a:spcBef>
                <a:spcPct val="0"/>
              </a:spcBef>
            </a:pPr>
            <a:endParaRPr lang="en-US" smtClean="0"/>
          </a:p>
          <a:p>
            <a:pPr>
              <a:spcBef>
                <a:spcPct val="0"/>
              </a:spcBef>
            </a:pPr>
            <a:r>
              <a:rPr lang="en-US" smtClean="0"/>
              <a:t>Portability- wearable computer on model in picture.</a:t>
            </a:r>
          </a:p>
          <a:p>
            <a:pPr>
              <a:spcBef>
                <a:spcPct val="0"/>
              </a:spcBef>
            </a:pPr>
            <a:endParaRPr lang="en-US" smtClean="0"/>
          </a:p>
          <a:p>
            <a:pPr>
              <a:spcBef>
                <a:spcPct val="0"/>
              </a:spcBef>
            </a:pPr>
            <a:r>
              <a:rPr lang="en-US" smtClean="0"/>
              <a:t>Personalization - the creation of information tailored to your preferences, such as stock portfolio information kept on Yahoo.com’s Web site.</a:t>
            </a:r>
          </a:p>
          <a:p>
            <a:pPr>
              <a:spcBef>
                <a:spcPct val="0"/>
              </a:spcBef>
            </a:pPr>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931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C549F77-CFF9-442E-B2E7-226B29FC37DC}" type="slidenum">
              <a:rPr lang="en-US"/>
              <a:pPr fontAlgn="base">
                <a:spcBef>
                  <a:spcPct val="0"/>
                </a:spcBef>
                <a:spcAft>
                  <a:spcPct val="0"/>
                </a:spcAft>
              </a:pPr>
              <a:t>47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404A19-81E3-4426-B336-11576253F178}" type="slidenum">
              <a:rPr lang="en-US"/>
              <a:pPr fontAlgn="base">
                <a:spcBef>
                  <a:spcPct val="0"/>
                </a:spcBef>
                <a:spcAft>
                  <a:spcPct val="0"/>
                </a:spcAft>
              </a:pPr>
              <a:t>48</a:t>
            </a:fld>
            <a:endParaRPr lang="en-US"/>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42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Potential categories could include Animals vs. Objects, Edible Items vs. Inedible Items, Multiple Items vs. Single items</a:t>
            </a:r>
          </a:p>
        </p:txBody>
      </p:sp>
      <p:sp>
        <p:nvSpPr>
          <p:cNvPr id="952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539F0B3-D95E-42C2-B6A6-E99BE3F0670E}" type="slidenum">
              <a:rPr lang="en-US"/>
              <a:pPr fontAlgn="base">
                <a:spcBef>
                  <a:spcPct val="0"/>
                </a:spcBef>
                <a:spcAft>
                  <a:spcPct val="0"/>
                </a:spcAft>
              </a:pPr>
              <a:t>50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BAD6609-AB45-452C-9977-C6D65455EC33}" type="slidenum">
              <a:rPr lang="en-US"/>
              <a:pPr fontAlgn="base">
                <a:spcBef>
                  <a:spcPct val="0"/>
                </a:spcBef>
                <a:spcAft>
                  <a:spcPct val="0"/>
                </a:spcAft>
              </a:pPr>
              <a:t>59</a:t>
            </a:fld>
            <a:endParaRPr lang="en-US"/>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62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Computers and communications</a:t>
            </a:r>
          </a:p>
          <a:p>
            <a:pPr>
              <a:spcBef>
                <a:spcPct val="0"/>
              </a:spcBef>
            </a:pPr>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EB3119F-AF86-477A-B7AD-F763BB72D501}" type="slidenum">
              <a:rPr lang="en-US"/>
              <a:pPr fontAlgn="base">
                <a:spcBef>
                  <a:spcPct val="0"/>
                </a:spcBef>
                <a:spcAft>
                  <a:spcPct val="0"/>
                </a:spcAft>
              </a:pPr>
              <a:t>60</a:t>
            </a:fld>
            <a:endParaRPr lang="en-US"/>
          </a:p>
        </p:txBody>
      </p:sp>
      <p:sp>
        <p:nvSpPr>
          <p:cNvPr id="972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72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Supercomputer, mainframe, workstation, microcomputer, microcontroller</a:t>
            </a:r>
          </a:p>
          <a:p>
            <a:pPr>
              <a:spcBef>
                <a:spcPct val="0"/>
              </a:spcBef>
            </a:pPr>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C14A5C-98D0-4C8B-956C-B62E28248C88}" type="slidenum">
              <a:rPr lang="en-US"/>
              <a:pPr fontAlgn="base">
                <a:spcBef>
                  <a:spcPct val="0"/>
                </a:spcBef>
                <a:spcAft>
                  <a:spcPct val="0"/>
                </a:spcAft>
              </a:pPr>
              <a:t>61</a:t>
            </a:fld>
            <a:endParaRPr lang="en-US"/>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83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Microcontroller</a:t>
            </a:r>
          </a:p>
          <a:p>
            <a:pPr>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9219"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CC977A4-5BF5-4760-AB1E-79505BEB24F6}" type="slidenum">
              <a:rPr lang="en-US"/>
              <a:pPr fontAlgn="base">
                <a:spcBef>
                  <a:spcPct val="0"/>
                </a:spcBef>
                <a:spcAft>
                  <a:spcPct val="0"/>
                </a:spcAft>
              </a:pPr>
              <a:t>62</a:t>
            </a:fld>
            <a:endParaRPr lang="en-US"/>
          </a:p>
        </p:txBody>
      </p:sp>
      <p:sp>
        <p:nvSpPr>
          <p:cNvPr id="993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93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Server</a:t>
            </a:r>
          </a:p>
          <a:p>
            <a:pPr>
              <a:spcBef>
                <a:spcPct val="0"/>
              </a:spcBef>
            </a:pPr>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237DC3-72B6-4B50-BB54-8546B5A31E26}" type="slidenum">
              <a:rPr lang="en-US"/>
              <a:pPr fontAlgn="base">
                <a:spcBef>
                  <a:spcPct val="0"/>
                </a:spcBef>
                <a:spcAft>
                  <a:spcPct val="0"/>
                </a:spcAft>
              </a:pPr>
              <a:t>63</a:t>
            </a:fld>
            <a:endParaRPr lang="en-US"/>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03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Server</a:t>
            </a:r>
          </a:p>
          <a:p>
            <a:pPr>
              <a:spcBef>
                <a:spcPct val="0"/>
              </a:spcBef>
            </a:pPr>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23555"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25603"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11267"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13315"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15363"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17411"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19459"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p:spPr>
      </p:sp>
      <p:sp>
        <p:nvSpPr>
          <p:cNvPr id="21507" name="Rectangle 3"/>
          <p:cNvSpPr>
            <a:spLocks noGrp="1" noChangeArrowheads="1"/>
          </p:cNvSpPr>
          <p:nvPr>
            <p:ph type="body" idx="1"/>
          </p:nvPr>
        </p:nvSpPr>
        <p:spPr bwMode="auto">
          <a:xfrm>
            <a:off x="914400" y="4343400"/>
            <a:ext cx="5029200" cy="4114800"/>
          </a:xfrm>
          <a:prstGeom prst="rect">
            <a:avLst/>
          </a:prstGeom>
          <a:noFill/>
          <a:ln>
            <a:miter lim="800000"/>
            <a:headEnd/>
            <a:tailEnd/>
          </a:ln>
        </p:spPr>
        <p:txBody>
          <a:bodyPr lIns="92075" tIns="46038" rIns="92075" bIns="46038"/>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133600"/>
            <a:ext cx="9144000" cy="762000"/>
          </a:xfrm>
        </p:spPr>
        <p:txBody>
          <a:bodyPr/>
          <a:lstStyle>
            <a:lvl1pPr>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39688" y="3429000"/>
            <a:ext cx="9104312" cy="457200"/>
          </a:xfrm>
        </p:spPr>
        <p:txBody>
          <a:bodyPr/>
          <a:lstStyle>
            <a:lvl1pPr marL="0" indent="0">
              <a:buFontTx/>
              <a:buNone/>
              <a:defRPr sz="2400"/>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b="0" smtClean="0"/>
            </a:lvl1pPr>
          </a:lstStyle>
          <a:p>
            <a:pPr>
              <a:defRPr/>
            </a:pPr>
            <a:fld id="{529991A6-5AF4-4962-B2F6-25677D47752B}" type="datetimeFigureOut">
              <a:rPr lang="en-US"/>
              <a:pPr>
                <a:defRPr/>
              </a:pPr>
              <a:t>10/29/2015</a:t>
            </a:fld>
            <a:endParaRPr lang="en-US"/>
          </a:p>
        </p:txBody>
      </p:sp>
      <p:sp>
        <p:nvSpPr>
          <p:cNvPr id="5" name="Rectangle 5"/>
          <p:cNvSpPr>
            <a:spLocks noGrp="1" noChangeArrowheads="1"/>
          </p:cNvSpPr>
          <p:nvPr>
            <p:ph type="ftr" sz="quarter" idx="11"/>
          </p:nvPr>
        </p:nvSpPr>
        <p:spPr/>
        <p:txBody>
          <a:bodyPr/>
          <a:lstStyle>
            <a:lvl1pPr>
              <a:defRPr b="0"/>
            </a:lvl1pPr>
          </a:lstStyle>
          <a:p>
            <a:pPr>
              <a:defRPr/>
            </a:pPr>
            <a:endParaRPr lang="en-US"/>
          </a:p>
        </p:txBody>
      </p:sp>
      <p:sp>
        <p:nvSpPr>
          <p:cNvPr id="6" name="Rectangle 6"/>
          <p:cNvSpPr>
            <a:spLocks noGrp="1" noChangeArrowheads="1"/>
          </p:cNvSpPr>
          <p:nvPr>
            <p:ph type="sldNum" sz="quarter" idx="12"/>
          </p:nvPr>
        </p:nvSpPr>
        <p:spPr/>
        <p:txBody>
          <a:bodyPr/>
          <a:lstStyle>
            <a:lvl1pPr>
              <a:defRPr b="0" smtClean="0"/>
            </a:lvl1pPr>
          </a:lstStyle>
          <a:p>
            <a:pPr>
              <a:defRPr/>
            </a:pPr>
            <a:fld id="{EFF35AEC-2E61-4D96-A765-71827143A5F3}" type="slidenum">
              <a:rPr lang="en-US"/>
              <a:pPr>
                <a:defRPr/>
              </a:pPr>
              <a:t>‹#›</a:t>
            </a:fld>
            <a:endParaRPr lang="en-US"/>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2AF8C4E-DB0E-443E-A0C5-3F7A1C859ADE}" type="datetimeFigureOut">
              <a:rPr lang="en-US"/>
              <a:pPr>
                <a:defRPr/>
              </a:pPr>
              <a:t>10/29/2015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EC0BFB-B1FD-4A05-928F-37BE910F55EC}" type="slidenum">
              <a:rPr lang="en-US"/>
              <a:pPr>
                <a:defRPr/>
              </a:pPr>
              <a:t>‹#›</a:t>
            </a:fld>
            <a:endParaRPr lang="en-US"/>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28600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76200"/>
            <a:ext cx="67056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FED430D-088D-41DB-B214-877E4489088D}" type="datetimeFigureOut">
              <a:rPr lang="en-US"/>
              <a:pPr>
                <a:defRPr/>
              </a:pPr>
              <a:t>10/29/2015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EB91FB0-E446-471D-8BD6-2A58D0DF0424}" type="slidenum">
              <a:rPr lang="en-US"/>
              <a:pPr>
                <a:defRPr/>
              </a:pPr>
              <a:t>‹#›</a:t>
            </a:fld>
            <a:endParaRPr lang="en-US"/>
          </a:p>
        </p:txBody>
      </p:sp>
    </p:spTree>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990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43000" y="1295400"/>
            <a:ext cx="38481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43500" y="1295400"/>
            <a:ext cx="3848100" cy="5410200"/>
          </a:xfrm>
        </p:spPr>
        <p:txBody>
          <a:bodyPr/>
          <a:lstStyle/>
          <a:p>
            <a:pPr lvl="0"/>
            <a:endParaRPr lang="en-US" noProof="0" smtClean="0"/>
          </a:p>
        </p:txBody>
      </p:sp>
      <p:sp>
        <p:nvSpPr>
          <p:cNvPr id="5" name="Rectangle 6"/>
          <p:cNvSpPr>
            <a:spLocks noGrp="1" noChangeArrowheads="1"/>
          </p:cNvSpPr>
          <p:nvPr>
            <p:ph type="sldNum" sz="quarter" idx="10"/>
          </p:nvPr>
        </p:nvSpPr>
        <p:spPr/>
        <p:txBody>
          <a:bodyPr/>
          <a:lstStyle>
            <a:lvl1pPr>
              <a:defRPr/>
            </a:lvl1pPr>
          </a:lstStyle>
          <a:p>
            <a:pPr>
              <a:defRPr/>
            </a:pPr>
            <a:r>
              <a:rPr lang="en-US"/>
              <a:t>1A-</a:t>
            </a:r>
            <a:fld id="{93C998F0-95A6-474C-B857-5A5D5417A1D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990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43000" y="1295400"/>
            <a:ext cx="38481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3500" y="1295400"/>
            <a:ext cx="38481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p:txBody>
          <a:bodyPr/>
          <a:lstStyle>
            <a:lvl1pPr>
              <a:defRPr/>
            </a:lvl1pPr>
          </a:lstStyle>
          <a:p>
            <a:pPr>
              <a:defRPr/>
            </a:pPr>
            <a:r>
              <a:rPr lang="en-US"/>
              <a:t>1A-</a:t>
            </a:r>
            <a:fld id="{D428A63C-D43E-4C3F-87FD-698DAD2FFFAC}"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685800" y="6705600"/>
            <a:ext cx="7772400" cy="152400"/>
          </a:xfrm>
        </p:spPr>
        <p:txBody>
          <a:bodyPr/>
          <a:lstStyle>
            <a:lvl1pPr>
              <a:defRPr/>
            </a:lvl1pPr>
          </a:lstStyle>
          <a:p>
            <a:pPr>
              <a:defRPr/>
            </a:pPr>
            <a:r>
              <a:rPr lang="en-US"/>
              <a:t>Copyright © 2003.  Exclusive rights by The McGraw-Hill Companies, Inc.</a:t>
            </a:r>
            <a:endParaRPr lang="en-US" sz="1400">
              <a:latin typeface="Arial" pitchFamily="34" charset="0"/>
            </a:endParaRPr>
          </a:p>
        </p:txBody>
      </p:sp>
    </p:spTree>
  </p:cSld>
  <p:clrMapOvr>
    <a:masterClrMapping/>
  </p:clrMapOvr>
  <p:transition>
    <p:cover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CD2E297-1C41-46B1-BF27-4206C57C0722}" type="datetimeFigureOut">
              <a:rPr lang="en-US"/>
              <a:pPr>
                <a:defRPr/>
              </a:pPr>
              <a:t>10/29/2015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4DE856-87ED-45AB-A434-71D5752C52A5}" type="slidenum">
              <a:rPr lang="en-US"/>
              <a:pPr>
                <a:defRPr/>
              </a:pPr>
              <a:t>‹#›</a:t>
            </a:fld>
            <a:endParaRPr lang="en-US"/>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D96435D-2209-4C44-9F8B-B0443AE7F928}" type="datetimeFigureOut">
              <a:rPr lang="en-US"/>
              <a:pPr>
                <a:defRPr/>
              </a:pPr>
              <a:t>10/29/2015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966335-992F-4C80-AFB9-76611A790EC4}" type="slidenum">
              <a:rPr lang="en-US"/>
              <a:pPr>
                <a:defRPr/>
              </a:pPr>
              <a:t>‹#›</a:t>
            </a:fld>
            <a:endParaRPr lang="en-US"/>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762000"/>
            <a:ext cx="44958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762000"/>
            <a:ext cx="44958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B6B037F1-95FF-4282-8CA2-70DCD11CC2E0}" type="datetimeFigureOut">
              <a:rPr lang="en-US"/>
              <a:pPr>
                <a:defRPr/>
              </a:pPr>
              <a:t>10/29/2015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6AF2020-B17F-4205-9783-44766E322B82}" type="slidenum">
              <a:rPr lang="en-US"/>
              <a:pPr>
                <a:defRPr/>
              </a:pPr>
              <a:t>‹#›</a:t>
            </a:fld>
            <a:endParaRPr lang="en-US"/>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813E6A72-60F6-4F28-876B-CF1F77E1B929}" type="datetimeFigureOut">
              <a:rPr lang="en-US"/>
              <a:pPr>
                <a:defRPr/>
              </a:pPr>
              <a:t>10/29/2015</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0B2DBA3-2B0D-4523-A7D3-869648E2E2EB}" type="slidenum">
              <a:rPr lang="en-US"/>
              <a:pPr>
                <a:defRPr/>
              </a:pPr>
              <a:t>‹#›</a:t>
            </a:fld>
            <a:endParaRPr lang="en-US"/>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0A7087F3-F4FF-4026-92A3-A3124099D9FB}" type="datetimeFigureOut">
              <a:rPr lang="en-US"/>
              <a:pPr>
                <a:defRPr/>
              </a:pPr>
              <a:t>10/29/2015</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9BBBF5B-286B-46F2-A988-540B13DCE822}" type="slidenum">
              <a:rPr lang="en-US"/>
              <a:pPr>
                <a:defRPr/>
              </a:pPr>
              <a:t>‹#›</a:t>
            </a:fld>
            <a:endParaRPr lang="en-US"/>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FFF725F-D33A-4D66-9E32-B68E5A405231}" type="datetimeFigureOut">
              <a:rPr lang="en-US"/>
              <a:pPr>
                <a:defRPr/>
              </a:pPr>
              <a:t>10/29/2015</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230605C-0917-4B3F-BA18-3A46734EF48D}" type="slidenum">
              <a:rPr lang="en-US"/>
              <a:pPr>
                <a:defRPr/>
              </a:pPr>
              <a:t>‹#›</a:t>
            </a:fld>
            <a:endParaRPr lang="en-US"/>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E7DC6D4-0F53-40FC-ADA3-9EC53585BAA9}" type="datetimeFigureOut">
              <a:rPr lang="en-US"/>
              <a:pPr>
                <a:defRPr/>
              </a:pPr>
              <a:t>10/29/2015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3BF05B-88FF-4B0A-9557-F74ACA57F312}" type="slidenum">
              <a:rPr lang="en-US"/>
              <a:pPr>
                <a:defRPr/>
              </a:pPr>
              <a:t>‹#›</a:t>
            </a:fld>
            <a:endParaRPr lang="en-US"/>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04A4808-B3DE-4DA1-AD26-E38BBC465A40}" type="datetimeFigureOut">
              <a:rPr lang="en-US"/>
              <a:pPr>
                <a:defRPr/>
              </a:pPr>
              <a:t>10/29/2015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6BD7EF5-B6FA-4CEA-953A-CC4E71C85A13}" type="slidenum">
              <a:rPr lang="en-US"/>
              <a:pPr>
                <a:defRPr/>
              </a:pPr>
              <a:t>‹#›</a:t>
            </a:fld>
            <a:endParaRPr lang="en-US"/>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57" name="Rectangle 33"/>
          <p:cNvSpPr>
            <a:spLocks noChangeArrowheads="1"/>
          </p:cNvSpPr>
          <p:nvPr/>
        </p:nvSpPr>
        <p:spPr bwMode="auto">
          <a:xfrm>
            <a:off x="0" y="0"/>
            <a:ext cx="9144000" cy="498475"/>
          </a:xfrm>
          <a:prstGeom prst="rect">
            <a:avLst/>
          </a:prstGeom>
          <a:solidFill>
            <a:schemeClr val="bg1"/>
          </a:solidFill>
          <a:ln w="9525">
            <a:noFill/>
            <a:miter lim="800000"/>
            <a:headEnd/>
            <a:tailEnd/>
          </a:ln>
          <a:effectLst/>
        </p:spPr>
        <p:txBody>
          <a:bodyPr wrap="none" anchor="ctr"/>
          <a:lstStyle/>
          <a:p>
            <a:pPr fontAlgn="auto">
              <a:spcBef>
                <a:spcPts val="0"/>
              </a:spcBef>
              <a:spcAft>
                <a:spcPts val="0"/>
              </a:spcAft>
              <a:defRPr/>
            </a:pPr>
            <a:endParaRPr lang="en-US">
              <a:latin typeface="+mn-lt"/>
              <a:cs typeface="+mn-cs"/>
            </a:endParaRPr>
          </a:p>
        </p:txBody>
      </p:sp>
      <p:sp>
        <p:nvSpPr>
          <p:cNvPr id="1027" name="Rectangle 3"/>
          <p:cNvSpPr>
            <a:spLocks noGrp="1" noChangeArrowheads="1"/>
          </p:cNvSpPr>
          <p:nvPr>
            <p:ph type="body" idx="1"/>
          </p:nvPr>
        </p:nvSpPr>
        <p:spPr bwMode="auto">
          <a:xfrm>
            <a:off x="0" y="762000"/>
            <a:ext cx="9144000" cy="563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2"/>
          <p:cNvSpPr>
            <a:spLocks noGrp="1" noChangeArrowheads="1"/>
          </p:cNvSpPr>
          <p:nvPr>
            <p:ph type="title"/>
          </p:nvPr>
        </p:nvSpPr>
        <p:spPr bwMode="auto">
          <a:xfrm>
            <a:off x="0" y="-7620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 name="Rectangle 4"/>
          <p:cNvSpPr>
            <a:spLocks noGrp="1" noChangeArrowheads="1"/>
          </p:cNvSpPr>
          <p:nvPr>
            <p:ph type="dt" sz="half" idx="2"/>
          </p:nvPr>
        </p:nvSpPr>
        <p:spPr bwMode="auto">
          <a:xfrm>
            <a:off x="0" y="66294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000" b="1" smtClean="0">
                <a:latin typeface="+mn-lt"/>
                <a:cs typeface="+mn-cs"/>
              </a:defRPr>
            </a:lvl1pPr>
          </a:lstStyle>
          <a:p>
            <a:pPr>
              <a:defRPr/>
            </a:pPr>
            <a:fld id="{E74DCB7E-73E1-47A5-9250-43CBBF1B2FF4}" type="datetimeFigureOut">
              <a:rPr lang="en-US"/>
              <a:pPr>
                <a:defRPr/>
              </a:pPr>
              <a:t>10/29/2015</a:t>
            </a:fld>
            <a:endParaRPr lang="en-US"/>
          </a:p>
        </p:txBody>
      </p:sp>
      <p:sp>
        <p:nvSpPr>
          <p:cNvPr id="1029" name="Rectangle 5"/>
          <p:cNvSpPr>
            <a:spLocks noGrp="1" noChangeArrowheads="1"/>
          </p:cNvSpPr>
          <p:nvPr>
            <p:ph type="ftr" sz="quarter" idx="3"/>
          </p:nvPr>
        </p:nvSpPr>
        <p:spPr bwMode="auto">
          <a:xfrm>
            <a:off x="3124200" y="6629400"/>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000" b="1">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7239000" y="66294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000" b="1" smtClean="0">
                <a:latin typeface="+mn-lt"/>
                <a:cs typeface="+mn-cs"/>
              </a:defRPr>
            </a:lvl1pPr>
          </a:lstStyle>
          <a:p>
            <a:pPr>
              <a:defRPr/>
            </a:pPr>
            <a:fld id="{F8B1B39F-2584-4D5B-8016-553F8847674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2"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3" r:id="rId12"/>
    <p:sldLayoutId id="2147483694" r:id="rId13"/>
    <p:sldLayoutId id="2147483695" r:id="rId14"/>
  </p:sldLayoutIdLst>
  <p:transition>
    <p:fade thruBlk="1"/>
  </p:transition>
  <p:txStyles>
    <p:titleStyle>
      <a:lvl1pPr algn="l" rtl="0" fontAlgn="base">
        <a:spcBef>
          <a:spcPct val="0"/>
        </a:spcBef>
        <a:spcAft>
          <a:spcPct val="0"/>
        </a:spcAft>
        <a:defRPr sz="4000" b="1">
          <a:solidFill>
            <a:schemeClr val="tx2"/>
          </a:solidFill>
          <a:latin typeface="+mj-lt"/>
          <a:ea typeface="+mj-ea"/>
          <a:cs typeface="+mj-cs"/>
        </a:defRPr>
      </a:lvl1pPr>
      <a:lvl2pPr algn="l" rtl="0" fontAlgn="base">
        <a:spcBef>
          <a:spcPct val="0"/>
        </a:spcBef>
        <a:spcAft>
          <a:spcPct val="0"/>
        </a:spcAft>
        <a:defRPr sz="4000" b="1">
          <a:solidFill>
            <a:schemeClr val="tx2"/>
          </a:solidFill>
          <a:latin typeface="Century Gothic" pitchFamily="34" charset="0"/>
        </a:defRPr>
      </a:lvl2pPr>
      <a:lvl3pPr algn="l" rtl="0" fontAlgn="base">
        <a:spcBef>
          <a:spcPct val="0"/>
        </a:spcBef>
        <a:spcAft>
          <a:spcPct val="0"/>
        </a:spcAft>
        <a:defRPr sz="4000" b="1">
          <a:solidFill>
            <a:schemeClr val="tx2"/>
          </a:solidFill>
          <a:latin typeface="Century Gothic" pitchFamily="34" charset="0"/>
        </a:defRPr>
      </a:lvl3pPr>
      <a:lvl4pPr algn="l" rtl="0" fontAlgn="base">
        <a:spcBef>
          <a:spcPct val="0"/>
        </a:spcBef>
        <a:spcAft>
          <a:spcPct val="0"/>
        </a:spcAft>
        <a:defRPr sz="4000" b="1">
          <a:solidFill>
            <a:schemeClr val="tx2"/>
          </a:solidFill>
          <a:latin typeface="Century Gothic" pitchFamily="34" charset="0"/>
        </a:defRPr>
      </a:lvl4pPr>
      <a:lvl5pPr algn="l" rtl="0" fontAlgn="base">
        <a:spcBef>
          <a:spcPct val="0"/>
        </a:spcBef>
        <a:spcAft>
          <a:spcPct val="0"/>
        </a:spcAft>
        <a:defRPr sz="4000" b="1">
          <a:solidFill>
            <a:schemeClr val="tx2"/>
          </a:solidFill>
          <a:latin typeface="Century Gothic" pitchFamily="34" charset="0"/>
        </a:defRPr>
      </a:lvl5pPr>
      <a:lvl6pPr marL="457200" algn="l" rtl="0" eaLnBrk="1" fontAlgn="base" hangingPunct="1">
        <a:spcBef>
          <a:spcPct val="0"/>
        </a:spcBef>
        <a:spcAft>
          <a:spcPct val="0"/>
        </a:spcAft>
        <a:defRPr sz="4000" b="1">
          <a:solidFill>
            <a:schemeClr val="tx2"/>
          </a:solidFill>
          <a:latin typeface="Century Gothic" pitchFamily="34" charset="0"/>
        </a:defRPr>
      </a:lvl6pPr>
      <a:lvl7pPr marL="914400" algn="l" rtl="0" eaLnBrk="1" fontAlgn="base" hangingPunct="1">
        <a:spcBef>
          <a:spcPct val="0"/>
        </a:spcBef>
        <a:spcAft>
          <a:spcPct val="0"/>
        </a:spcAft>
        <a:defRPr sz="4000" b="1">
          <a:solidFill>
            <a:schemeClr val="tx2"/>
          </a:solidFill>
          <a:latin typeface="Century Gothic" pitchFamily="34" charset="0"/>
        </a:defRPr>
      </a:lvl7pPr>
      <a:lvl8pPr marL="1371600" algn="l" rtl="0" eaLnBrk="1" fontAlgn="base" hangingPunct="1">
        <a:spcBef>
          <a:spcPct val="0"/>
        </a:spcBef>
        <a:spcAft>
          <a:spcPct val="0"/>
        </a:spcAft>
        <a:defRPr sz="4000" b="1">
          <a:solidFill>
            <a:schemeClr val="tx2"/>
          </a:solidFill>
          <a:latin typeface="Century Gothic" pitchFamily="34" charset="0"/>
        </a:defRPr>
      </a:lvl8pPr>
      <a:lvl9pPr marL="1828800" algn="l" rtl="0" eaLnBrk="1" fontAlgn="base" hangingPunct="1">
        <a:spcBef>
          <a:spcPct val="0"/>
        </a:spcBef>
        <a:spcAft>
          <a:spcPct val="0"/>
        </a:spcAft>
        <a:defRPr sz="4000" b="1">
          <a:solidFill>
            <a:schemeClr val="tx2"/>
          </a:solidFill>
          <a:latin typeface="Century Gothic" pitchFamily="34" charset="0"/>
        </a:defRPr>
      </a:lvl9pPr>
    </p:titleStyle>
    <p:bodyStyle>
      <a:lvl1pPr marL="342900" indent="-342900" algn="l" rtl="0" fontAlgn="base">
        <a:spcBef>
          <a:spcPct val="20000"/>
        </a:spcBef>
        <a:spcAft>
          <a:spcPct val="0"/>
        </a:spcAft>
        <a:buChar char="•"/>
        <a:defRPr sz="3200">
          <a:solidFill>
            <a:schemeClr val="tx2"/>
          </a:solidFill>
          <a:latin typeface="+mn-lt"/>
          <a:ea typeface="+mn-ea"/>
          <a:cs typeface="+mn-cs"/>
        </a:defRPr>
      </a:lvl1pPr>
      <a:lvl2pPr marL="742950" indent="-285750" algn="l" rtl="0" fontAlgn="base">
        <a:spcBef>
          <a:spcPct val="20000"/>
        </a:spcBef>
        <a:spcAft>
          <a:spcPct val="0"/>
        </a:spcAft>
        <a:buChar char="•"/>
        <a:defRPr sz="2800">
          <a:solidFill>
            <a:schemeClr val="tx2"/>
          </a:solidFill>
          <a:latin typeface="+mn-lt"/>
        </a:defRPr>
      </a:lvl2pPr>
      <a:lvl3pPr marL="1143000" indent="-228600" algn="l" rtl="0" fontAlgn="base">
        <a:spcBef>
          <a:spcPct val="20000"/>
        </a:spcBef>
        <a:spcAft>
          <a:spcPct val="0"/>
        </a:spcAft>
        <a:buChar char="•"/>
        <a:defRPr sz="2400">
          <a:solidFill>
            <a:schemeClr val="tx2"/>
          </a:solidFill>
          <a:latin typeface="+mn-lt"/>
        </a:defRPr>
      </a:lvl3pPr>
      <a:lvl4pPr marL="1600200" indent="-228600" algn="l" rtl="0" fontAlgn="base">
        <a:spcBef>
          <a:spcPct val="20000"/>
        </a:spcBef>
        <a:spcAft>
          <a:spcPct val="0"/>
        </a:spcAft>
        <a:buChar char="•"/>
        <a:defRPr sz="2000">
          <a:solidFill>
            <a:schemeClr val="tx2"/>
          </a:solidFill>
          <a:latin typeface="+mn-lt"/>
        </a:defRPr>
      </a:lvl4pPr>
      <a:lvl5pPr marL="2057400" indent="-228600" algn="l" rtl="0" fontAlgn="base">
        <a:spcBef>
          <a:spcPct val="20000"/>
        </a:spcBef>
        <a:spcAft>
          <a:spcPct val="0"/>
        </a:spcAft>
        <a:buChar char="•"/>
        <a:defRPr sz="2000">
          <a:solidFill>
            <a:schemeClr val="tx2"/>
          </a:solidFill>
          <a:latin typeface="+mn-lt"/>
        </a:defRPr>
      </a:lvl5pPr>
      <a:lvl6pPr marL="2514600" indent="-228600" algn="l" rtl="0" eaLnBrk="1" fontAlgn="base" hangingPunct="1">
        <a:spcBef>
          <a:spcPct val="20000"/>
        </a:spcBef>
        <a:spcAft>
          <a:spcPct val="0"/>
        </a:spcAft>
        <a:buChar char="•"/>
        <a:defRPr sz="2000">
          <a:solidFill>
            <a:schemeClr val="tx2"/>
          </a:solidFill>
          <a:latin typeface="+mn-lt"/>
        </a:defRPr>
      </a:lvl6pPr>
      <a:lvl7pPr marL="2971800" indent="-228600" algn="l" rtl="0" eaLnBrk="1" fontAlgn="base" hangingPunct="1">
        <a:spcBef>
          <a:spcPct val="20000"/>
        </a:spcBef>
        <a:spcAft>
          <a:spcPct val="0"/>
        </a:spcAft>
        <a:buChar char="•"/>
        <a:defRPr sz="2000">
          <a:solidFill>
            <a:schemeClr val="tx2"/>
          </a:solidFill>
          <a:latin typeface="+mn-lt"/>
        </a:defRPr>
      </a:lvl7pPr>
      <a:lvl8pPr marL="3429000" indent="-228600" algn="l" rtl="0" eaLnBrk="1" fontAlgn="base" hangingPunct="1">
        <a:spcBef>
          <a:spcPct val="20000"/>
        </a:spcBef>
        <a:spcAft>
          <a:spcPct val="0"/>
        </a:spcAft>
        <a:buChar char="•"/>
        <a:defRPr sz="2000">
          <a:solidFill>
            <a:schemeClr val="tx2"/>
          </a:solidFill>
          <a:latin typeface="+mn-lt"/>
        </a:defRPr>
      </a:lvl8pPr>
      <a:lvl9pPr marL="3886200" indent="-228600" algn="l" rtl="0" eaLnBrk="1" fontAlgn="base" hangingPunct="1">
        <a:spcBef>
          <a:spcPct val="20000"/>
        </a:spcBef>
        <a:spcAft>
          <a:spcPct val="0"/>
        </a:spcAft>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sun.co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pcworld.com/news/article/0,aid,78543,00.asp"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26.jpeg"/></Relationships>
</file>

<file path=ppt/slides/_rels/slide4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28.jpeg"/></Relationships>
</file>

<file path=ppt/slides/_rels/slide45.xml.rels><?xml version="1.0" encoding="UTF-8" standalone="yes"?>
<Relationships xmlns="http://schemas.openxmlformats.org/package/2006/relationships"><Relationship Id="rId3" Type="http://schemas.openxmlformats.org/officeDocument/2006/relationships/hyperlink" Target="http://en.wikipedia.org/wiki/Image:Zypad.jpg"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29.jpeg"/></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AutoShape 9"/>
          <p:cNvSpPr>
            <a:spLocks noChangeArrowheads="1"/>
          </p:cNvSpPr>
          <p:nvPr/>
        </p:nvSpPr>
        <p:spPr bwMode="auto">
          <a:xfrm>
            <a:off x="2057400" y="609600"/>
            <a:ext cx="5257800" cy="1524000"/>
          </a:xfrm>
          <a:prstGeom prst="bevel">
            <a:avLst>
              <a:gd name="adj" fmla="val 12500"/>
            </a:avLst>
          </a:prstGeom>
          <a:solidFill>
            <a:srgbClr val="FFFF66"/>
          </a:solidFill>
          <a:ln w="12700">
            <a:solidFill>
              <a:schemeClr val="tx1"/>
            </a:solidFill>
            <a:miter lim="800000"/>
            <a:headEnd type="none" w="sm" len="sm"/>
            <a:tailEnd type="none" w="sm" len="sm"/>
          </a:ln>
          <a:effectLst/>
        </p:spPr>
        <p:txBody>
          <a:bodyPr wrap="none" anchor="ctr"/>
          <a:lstStyle/>
          <a:p>
            <a:pPr algn="ct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pitchFamily="34" charset="0"/>
                <a:ea typeface="Tahoma" pitchFamily="34" charset="0"/>
                <a:cs typeface="Tahoma" pitchFamily="34" charset="0"/>
              </a:rPr>
              <a:t>But first – see the book of lists </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pitchFamily="34" charset="0"/>
              <a:ea typeface="Tahoma" pitchFamily="34" charset="0"/>
              <a:cs typeface="Tahoma" pitchFamily="34" charset="0"/>
            </a:endParaRPr>
          </a:p>
        </p:txBody>
      </p:sp>
      <p:sp>
        <p:nvSpPr>
          <p:cNvPr id="4099" name="Rectangle 3"/>
          <p:cNvSpPr>
            <a:spLocks noChangeArrowheads="1"/>
          </p:cNvSpPr>
          <p:nvPr/>
        </p:nvSpPr>
        <p:spPr bwMode="auto">
          <a:xfrm>
            <a:off x="304800" y="2209800"/>
            <a:ext cx="8610600" cy="1098550"/>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6600" b="1" i="1" dirty="0"/>
              <a:t>The Amazing Computer</a:t>
            </a:r>
          </a:p>
        </p:txBody>
      </p:sp>
      <p:pic>
        <p:nvPicPr>
          <p:cNvPr id="4100" name="Picture 4" descr="D:\Norton\Image6.jpg"/>
          <p:cNvPicPr>
            <a:picLocks noChangeAspect="1" noChangeArrowheads="1"/>
          </p:cNvPicPr>
          <p:nvPr/>
        </p:nvPicPr>
        <p:blipFill>
          <a:blip r:embed="rId4"/>
          <a:srcRect/>
          <a:stretch>
            <a:fillRect/>
          </a:stretch>
        </p:blipFill>
        <p:spPr bwMode="auto">
          <a:xfrm>
            <a:off x="1447800" y="4724400"/>
            <a:ext cx="1633538" cy="1560513"/>
          </a:xfrm>
          <a:prstGeom prst="rect">
            <a:avLst/>
          </a:prstGeom>
          <a:noFill/>
        </p:spPr>
      </p:pic>
      <p:grpSp>
        <p:nvGrpSpPr>
          <p:cNvPr id="2" name="Group 7"/>
          <p:cNvGrpSpPr>
            <a:grpSpLocks/>
          </p:cNvGrpSpPr>
          <p:nvPr/>
        </p:nvGrpSpPr>
        <p:grpSpPr bwMode="auto">
          <a:xfrm>
            <a:off x="2362200" y="4851400"/>
            <a:ext cx="5010150" cy="641350"/>
            <a:chOff x="1488" y="3056"/>
            <a:chExt cx="3156" cy="404"/>
          </a:xfrm>
        </p:grpSpPr>
        <p:sp>
          <p:nvSpPr>
            <p:cNvPr id="4101" name="Text Box 5"/>
            <p:cNvSpPr txBox="1">
              <a:spLocks noChangeArrowheads="1"/>
            </p:cNvSpPr>
            <p:nvPr/>
          </p:nvSpPr>
          <p:spPr bwMode="auto">
            <a:xfrm>
              <a:off x="3632" y="3056"/>
              <a:ext cx="1012" cy="404"/>
            </a:xfrm>
            <a:prstGeom prst="rect">
              <a:avLst/>
            </a:prstGeom>
            <a:noFill/>
            <a:ln w="12700">
              <a:noFill/>
              <a:miter lim="800000"/>
              <a:headEnd type="none" w="sm" len="sm"/>
              <a:tailEnd type="none" w="sm" len="sm"/>
            </a:ln>
            <a:effectLst/>
          </p:spPr>
          <p:txBody>
            <a:bodyPr wrap="none">
              <a:spAutoFit/>
            </a:bodyPr>
            <a:lstStyle/>
            <a:p>
              <a:r>
                <a:rPr lang="en-US" sz="3600" b="1">
                  <a:solidFill>
                    <a:schemeClr val="accent2"/>
                  </a:solidFill>
                </a:rPr>
                <a:t>WOW!</a:t>
              </a:r>
            </a:p>
          </p:txBody>
        </p:sp>
        <p:sp>
          <p:nvSpPr>
            <p:cNvPr id="4102" name="Line 6"/>
            <p:cNvSpPr>
              <a:spLocks noChangeShapeType="1"/>
            </p:cNvSpPr>
            <p:nvPr/>
          </p:nvSpPr>
          <p:spPr bwMode="auto">
            <a:xfrm flipH="1">
              <a:off x="1488" y="3264"/>
              <a:ext cx="2160" cy="0"/>
            </a:xfrm>
            <a:prstGeom prst="line">
              <a:avLst/>
            </a:prstGeom>
            <a:noFill/>
            <a:ln w="76200">
              <a:solidFill>
                <a:schemeClr val="accent2"/>
              </a:solidFill>
              <a:round/>
              <a:headEnd type="none" w="sm" len="sm"/>
              <a:tailEnd type="triangle" w="sm" len="sm"/>
            </a:ln>
            <a:effectLst/>
          </p:spPr>
          <p:txBody>
            <a:bodyPr wrap="none" anchor="ctr"/>
            <a:lstStyle/>
            <a:p>
              <a:endParaRPr lang="en-US"/>
            </a:p>
          </p:txBody>
        </p:sp>
      </p:grpSp>
      <p:sp>
        <p:nvSpPr>
          <p:cNvPr id="4104" name="Text Box 8"/>
          <p:cNvSpPr txBox="1">
            <a:spLocks noChangeArrowheads="1"/>
          </p:cNvSpPr>
          <p:nvPr/>
        </p:nvSpPr>
        <p:spPr bwMode="auto">
          <a:xfrm>
            <a:off x="0" y="0"/>
            <a:ext cx="4974888" cy="338554"/>
          </a:xfrm>
          <a:prstGeom prst="rect">
            <a:avLst/>
          </a:prstGeom>
          <a:noFill/>
          <a:ln w="12700">
            <a:noFill/>
            <a:miter lim="800000"/>
            <a:headEnd type="none" w="sm" len="sm"/>
            <a:tailEnd type="none" w="sm" len="sm"/>
          </a:ln>
          <a:effectLst/>
        </p:spPr>
        <p:txBody>
          <a:bodyPr wrap="none">
            <a:spAutoFit/>
          </a:bodyPr>
          <a:lstStyle/>
          <a:p>
            <a:r>
              <a:rPr lang="en-US" sz="1600" b="1" dirty="0" smtClean="0">
                <a:solidFill>
                  <a:srgbClr val="FF0000"/>
                </a:solidFill>
              </a:rPr>
              <a:t>Reference: Peter </a:t>
            </a:r>
            <a:r>
              <a:rPr lang="en-US" sz="1600" b="1" dirty="0">
                <a:solidFill>
                  <a:srgbClr val="FF0000"/>
                </a:solidFill>
              </a:rPr>
              <a:t>Norton’s</a:t>
            </a:r>
            <a:r>
              <a:rPr lang="en-US" sz="1600" b="1" baseline="30000" dirty="0">
                <a:solidFill>
                  <a:srgbClr val="FF0000"/>
                </a:solidFill>
                <a:sym typeface="Symbol" pitchFamily="18" charset="2"/>
              </a:rPr>
              <a:t></a:t>
            </a:r>
            <a:r>
              <a:rPr lang="en-US" sz="1600" b="1" baseline="30000" dirty="0">
                <a:solidFill>
                  <a:srgbClr val="FF0000"/>
                </a:solidFill>
              </a:rPr>
              <a:t> </a:t>
            </a:r>
            <a:r>
              <a:rPr lang="en-US" sz="1600" b="1" dirty="0">
                <a:solidFill>
                  <a:srgbClr val="FF0000"/>
                </a:solidFill>
              </a:rPr>
              <a:t>Introduction to Computers</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100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1+#ppt_w/2"/>
                                          </p:val>
                                        </p:tav>
                                        <p:tav tm="100000">
                                          <p:val>
                                            <p:strVal val="#ppt_x"/>
                                          </p:val>
                                        </p:tav>
                                      </p:tavLst>
                                    </p:anim>
                                    <p:anim calcmode="lin" valueType="num">
                                      <p:cBhvr additive="base">
                                        <p:cTn id="8" dur="500" fill="hold"/>
                                        <p:tgtEl>
                                          <p:spTgt spid="410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RBRAKE.WAV" builtIn="1"/>
                                        </p:tgtEl>
                                      </p:cMediaNode>
                                    </p:audio>
                                  </p:subTnLst>
                                </p:cTn>
                              </p:par>
                            </p:childTnLst>
                          </p:cTn>
                        </p:par>
                        <p:par>
                          <p:cTn id="9" fill="hold">
                            <p:stCondLst>
                              <p:cond delay="1500"/>
                            </p:stCondLst>
                            <p:childTnLst>
                              <p:par>
                                <p:cTn id="10" presetID="22" presetClass="entr" presetSubtype="2"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noFill/>
          <a:ln/>
        </p:spPr>
        <p:txBody>
          <a:bodyPr/>
          <a:lstStyle/>
          <a:p>
            <a:pPr eaLnBrk="0" hangingPunct="0"/>
            <a:r>
              <a:rPr lang="en-US" sz="5400" b="1">
                <a:solidFill>
                  <a:schemeClr val="tx1"/>
                </a:solidFill>
              </a:rPr>
              <a:t>Application Software:</a:t>
            </a:r>
          </a:p>
        </p:txBody>
      </p:sp>
      <p:sp>
        <p:nvSpPr>
          <p:cNvPr id="18435" name="Rectangle 3"/>
          <p:cNvSpPr>
            <a:spLocks noGrp="1" noChangeArrowheads="1"/>
          </p:cNvSpPr>
          <p:nvPr>
            <p:ph type="body" sz="half" idx="1"/>
          </p:nvPr>
        </p:nvSpPr>
        <p:spPr>
          <a:xfrm>
            <a:off x="0" y="1295400"/>
            <a:ext cx="4724400" cy="4343400"/>
          </a:xfrm>
          <a:noFill/>
          <a:ln/>
        </p:spPr>
        <p:txBody>
          <a:bodyPr/>
          <a:lstStyle/>
          <a:p>
            <a:pPr lvl="1" eaLnBrk="0" hangingPunct="0">
              <a:lnSpc>
                <a:spcPct val="120000"/>
              </a:lnSpc>
              <a:buFontTx/>
              <a:buChar char="•"/>
            </a:pPr>
            <a:r>
              <a:rPr lang="en-US" sz="3600" dirty="0">
                <a:solidFill>
                  <a:schemeClr val="accent2"/>
                </a:solidFill>
              </a:rPr>
              <a:t>  Word Processing</a:t>
            </a:r>
          </a:p>
          <a:p>
            <a:pPr lvl="1" eaLnBrk="0" hangingPunct="0">
              <a:lnSpc>
                <a:spcPct val="120000"/>
              </a:lnSpc>
              <a:buFontTx/>
              <a:buChar char="•"/>
            </a:pPr>
            <a:r>
              <a:rPr lang="en-US" sz="3600" dirty="0">
                <a:solidFill>
                  <a:schemeClr val="accent2"/>
                </a:solidFill>
              </a:rPr>
              <a:t>  Spreadsheets</a:t>
            </a:r>
          </a:p>
          <a:p>
            <a:pPr lvl="1" eaLnBrk="0" hangingPunct="0">
              <a:lnSpc>
                <a:spcPct val="120000"/>
              </a:lnSpc>
              <a:buFontTx/>
              <a:buChar char="•"/>
            </a:pPr>
            <a:r>
              <a:rPr lang="en-US" sz="3600" dirty="0">
                <a:solidFill>
                  <a:schemeClr val="accent2"/>
                </a:solidFill>
              </a:rPr>
              <a:t>  Graphics</a:t>
            </a:r>
          </a:p>
          <a:p>
            <a:pPr lvl="1" eaLnBrk="0" hangingPunct="0">
              <a:lnSpc>
                <a:spcPct val="120000"/>
              </a:lnSpc>
              <a:buFontTx/>
              <a:buChar char="•"/>
            </a:pPr>
            <a:r>
              <a:rPr lang="en-US" sz="3600" dirty="0">
                <a:solidFill>
                  <a:schemeClr val="accent2"/>
                </a:solidFill>
              </a:rPr>
              <a:t>  Databases</a:t>
            </a:r>
            <a:endParaRPr lang="en-US" sz="3600" dirty="0"/>
          </a:p>
        </p:txBody>
      </p:sp>
      <p:sp>
        <p:nvSpPr>
          <p:cNvPr id="18436" name="Rectangle 4"/>
          <p:cNvSpPr>
            <a:spLocks noGrp="1" noChangeArrowheads="1"/>
          </p:cNvSpPr>
          <p:nvPr>
            <p:ph type="body" sz="half" idx="2"/>
          </p:nvPr>
        </p:nvSpPr>
        <p:spPr>
          <a:xfrm>
            <a:off x="4038600" y="1295400"/>
            <a:ext cx="5105400" cy="4114800"/>
          </a:xfrm>
          <a:noFill/>
          <a:ln/>
        </p:spPr>
        <p:txBody>
          <a:bodyPr/>
          <a:lstStyle/>
          <a:p>
            <a:pPr lvl="1" eaLnBrk="0" hangingPunct="0">
              <a:lnSpc>
                <a:spcPct val="120000"/>
              </a:lnSpc>
              <a:buFontTx/>
              <a:buChar char="•"/>
            </a:pPr>
            <a:r>
              <a:rPr lang="en-US" sz="3600" dirty="0">
                <a:solidFill>
                  <a:schemeClr val="accent2"/>
                </a:solidFill>
              </a:rPr>
              <a:t>  Entertainment</a:t>
            </a:r>
          </a:p>
          <a:p>
            <a:pPr lvl="1" eaLnBrk="0" hangingPunct="0">
              <a:lnSpc>
                <a:spcPct val="120000"/>
              </a:lnSpc>
              <a:buFontTx/>
              <a:buChar char="•"/>
            </a:pPr>
            <a:r>
              <a:rPr lang="en-US" sz="3600" dirty="0">
                <a:solidFill>
                  <a:schemeClr val="accent2"/>
                </a:solidFill>
              </a:rPr>
              <a:t>  Educational</a:t>
            </a:r>
          </a:p>
          <a:p>
            <a:pPr lvl="1" eaLnBrk="0" hangingPunct="0">
              <a:lnSpc>
                <a:spcPct val="120000"/>
              </a:lnSpc>
              <a:buFontTx/>
              <a:buChar char="•"/>
            </a:pPr>
            <a:r>
              <a:rPr lang="en-US" sz="3600" dirty="0">
                <a:solidFill>
                  <a:schemeClr val="accent2"/>
                </a:solidFill>
              </a:rPr>
              <a:t>  Communications</a:t>
            </a:r>
          </a:p>
          <a:p>
            <a:pPr lvl="1" eaLnBrk="0" hangingPunct="0">
              <a:lnSpc>
                <a:spcPct val="120000"/>
              </a:lnSpc>
              <a:buFontTx/>
              <a:buChar char="•"/>
            </a:pPr>
            <a:r>
              <a:rPr lang="en-US" sz="3600" dirty="0">
                <a:solidFill>
                  <a:schemeClr val="accent2"/>
                </a:solidFill>
              </a:rPr>
              <a:t>  Presentation</a:t>
            </a:r>
            <a:endParaRPr lang="en-US" sz="3600" dirty="0"/>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026"/>
          <p:cNvPicPr>
            <a:picLocks noChangeAspect="1" noChangeArrowheads="1"/>
          </p:cNvPicPr>
          <p:nvPr/>
        </p:nvPicPr>
        <p:blipFill>
          <a:blip r:embed="rId2">
            <a:lum contrast="6000"/>
          </a:blip>
          <a:srcRect l="37500" t="27390" r="23438" b="45692"/>
          <a:stretch>
            <a:fillRect/>
          </a:stretch>
        </p:blipFill>
        <p:spPr bwMode="auto">
          <a:xfrm>
            <a:off x="1828800" y="1905000"/>
            <a:ext cx="5791200" cy="2895600"/>
          </a:xfrm>
          <a:prstGeom prst="rect">
            <a:avLst/>
          </a:prstGeom>
          <a:noFill/>
          <a:ln w="12700">
            <a:noFill/>
            <a:miter lim="800000"/>
            <a:headEnd type="none" w="sm" len="sm"/>
            <a:tailEnd type="none" w="sm" len="sm"/>
          </a:ln>
          <a:effectLst/>
        </p:spPr>
      </p:pic>
      <p:sp>
        <p:nvSpPr>
          <p:cNvPr id="32772" name="Text Box 1028"/>
          <p:cNvSpPr txBox="1">
            <a:spLocks noChangeArrowheads="1"/>
          </p:cNvSpPr>
          <p:nvPr/>
        </p:nvSpPr>
        <p:spPr bwMode="auto">
          <a:xfrm>
            <a:off x="1770063" y="1235075"/>
            <a:ext cx="5621337" cy="822325"/>
          </a:xfrm>
          <a:prstGeom prst="rect">
            <a:avLst/>
          </a:prstGeom>
          <a:noFill/>
          <a:ln w="12700">
            <a:noFill/>
            <a:miter lim="800000"/>
            <a:headEnd type="none" w="sm" len="sm"/>
            <a:tailEnd type="none" w="sm" len="sm"/>
          </a:ln>
          <a:effectLst/>
        </p:spPr>
        <p:txBody>
          <a:bodyPr wrap="none">
            <a:spAutoFit/>
          </a:bodyPr>
          <a:lstStyle/>
          <a:p>
            <a:pPr algn="ctr"/>
            <a:r>
              <a:rPr lang="en-US" b="1">
                <a:solidFill>
                  <a:schemeClr val="accent2"/>
                </a:solidFill>
              </a:rPr>
              <a:t>Application software and system software</a:t>
            </a:r>
          </a:p>
          <a:p>
            <a:pPr algn="ctr"/>
            <a:r>
              <a:rPr lang="en-US" b="1">
                <a:solidFill>
                  <a:schemeClr val="accent2"/>
                </a:solidFill>
              </a:rPr>
              <a:t>work together to provide useful output.</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2772"/>
                                        </p:tgtEl>
                                        <p:attrNameLst>
                                          <p:attrName>style.visibility</p:attrName>
                                        </p:attrNameLst>
                                      </p:cBhvr>
                                      <p:to>
                                        <p:strVal val="visible"/>
                                      </p:to>
                                    </p:set>
                                    <p:anim calcmode="lin" valueType="num">
                                      <p:cBhvr additive="base">
                                        <p:cTn id="7" dur="500" fill="hold"/>
                                        <p:tgtEl>
                                          <p:spTgt spid="32772"/>
                                        </p:tgtEl>
                                        <p:attrNameLst>
                                          <p:attrName>ppt_x</p:attrName>
                                        </p:attrNameLst>
                                      </p:cBhvr>
                                      <p:tavLst>
                                        <p:tav tm="0">
                                          <p:val>
                                            <p:strVal val="#ppt_x"/>
                                          </p:val>
                                        </p:tav>
                                        <p:tav tm="100000">
                                          <p:val>
                                            <p:strVal val="#ppt_x"/>
                                          </p:val>
                                        </p:tav>
                                      </p:tavLst>
                                    </p:anim>
                                    <p:anim calcmode="lin" valueType="num">
                                      <p:cBhvr additive="base">
                                        <p:cTn id="8" dur="500" fill="hold"/>
                                        <p:tgtEl>
                                          <p:spTgt spid="327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026"/>
          <p:cNvPicPr>
            <a:picLocks noChangeAspect="1" noChangeArrowheads="1"/>
          </p:cNvPicPr>
          <p:nvPr/>
        </p:nvPicPr>
        <p:blipFill>
          <a:blip r:embed="rId2"/>
          <a:srcRect l="58594" t="22005" r="27344" b="51077"/>
          <a:stretch>
            <a:fillRect/>
          </a:stretch>
        </p:blipFill>
        <p:spPr bwMode="auto">
          <a:xfrm>
            <a:off x="2882900" y="1143000"/>
            <a:ext cx="1590675" cy="2209800"/>
          </a:xfrm>
          <a:prstGeom prst="rect">
            <a:avLst/>
          </a:prstGeom>
          <a:noFill/>
          <a:ln w="12700">
            <a:noFill/>
            <a:miter lim="800000"/>
            <a:headEnd type="none" w="sm" len="sm"/>
            <a:tailEnd type="none" w="sm" len="sm"/>
          </a:ln>
          <a:effectLst/>
        </p:spPr>
      </p:pic>
      <p:sp>
        <p:nvSpPr>
          <p:cNvPr id="34819" name="Text Box 1027"/>
          <p:cNvSpPr txBox="1">
            <a:spLocks noChangeArrowheads="1"/>
          </p:cNvSpPr>
          <p:nvPr/>
        </p:nvSpPr>
        <p:spPr bwMode="auto">
          <a:xfrm>
            <a:off x="0" y="0"/>
            <a:ext cx="6210300" cy="579438"/>
          </a:xfrm>
          <a:prstGeom prst="rect">
            <a:avLst/>
          </a:prstGeom>
          <a:noFill/>
          <a:ln w="12700">
            <a:noFill/>
            <a:miter lim="800000"/>
            <a:headEnd type="none" w="sm" len="sm"/>
            <a:tailEnd type="none" w="sm" len="sm"/>
          </a:ln>
          <a:effectLst/>
        </p:spPr>
        <p:txBody>
          <a:bodyPr wrap="none">
            <a:spAutoFit/>
          </a:bodyPr>
          <a:lstStyle/>
          <a:p>
            <a:r>
              <a:rPr lang="en-US" sz="3200" b="1" dirty="0">
                <a:solidFill>
                  <a:schemeClr val="accent2"/>
                </a:solidFill>
              </a:rPr>
              <a:t>Software brings a computer to life.</a:t>
            </a:r>
          </a:p>
        </p:txBody>
      </p:sp>
      <p:pic>
        <p:nvPicPr>
          <p:cNvPr id="34820" name="Picture 1028"/>
          <p:cNvPicPr>
            <a:picLocks noChangeAspect="1" noChangeArrowheads="1"/>
          </p:cNvPicPr>
          <p:nvPr/>
        </p:nvPicPr>
        <p:blipFill>
          <a:blip r:embed="rId3"/>
          <a:srcRect l="55301" t="34575" r="28906" b="33499"/>
          <a:stretch>
            <a:fillRect/>
          </a:stretch>
        </p:blipFill>
        <p:spPr bwMode="auto">
          <a:xfrm>
            <a:off x="3594100" y="2667000"/>
            <a:ext cx="2286000" cy="3352800"/>
          </a:xfrm>
          <a:prstGeom prst="rect">
            <a:avLst/>
          </a:prstGeom>
          <a:noFill/>
          <a:ln w="12700">
            <a:noFill/>
            <a:miter lim="800000"/>
            <a:headEnd type="none" w="sm" len="sm"/>
            <a:tailEnd type="none" w="sm" len="sm"/>
          </a:ln>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1000"/>
                                  </p:stCondLst>
                                  <p:childTnLst>
                                    <p:set>
                                      <p:cBhvr>
                                        <p:cTn id="6" dur="1" fill="hold">
                                          <p:stCondLst>
                                            <p:cond delay="0"/>
                                          </p:stCondLst>
                                        </p:cTn>
                                        <p:tgtEl>
                                          <p:spTgt spid="34818"/>
                                        </p:tgtEl>
                                        <p:attrNameLst>
                                          <p:attrName>style.visibility</p:attrName>
                                        </p:attrNameLst>
                                      </p:cBhvr>
                                      <p:to>
                                        <p:strVal val="visible"/>
                                      </p:to>
                                    </p:set>
                                    <p:anim calcmode="lin" valueType="num">
                                      <p:cBhvr>
                                        <p:cTn id="7" dur="500" fill="hold"/>
                                        <p:tgtEl>
                                          <p:spTgt spid="34818"/>
                                        </p:tgtEl>
                                        <p:attrNameLst>
                                          <p:attrName>ppt_w</p:attrName>
                                        </p:attrNameLst>
                                      </p:cBhvr>
                                      <p:tavLst>
                                        <p:tav tm="0">
                                          <p:val>
                                            <p:strVal val="(6*min(max(#ppt_w*#ppt_h,.3),1)-7.4)/-.7*#ppt_w"/>
                                          </p:val>
                                        </p:tav>
                                        <p:tav tm="100000">
                                          <p:val>
                                            <p:strVal val="#ppt_w"/>
                                          </p:val>
                                        </p:tav>
                                      </p:tavLst>
                                    </p:anim>
                                    <p:anim calcmode="lin" valueType="num">
                                      <p:cBhvr>
                                        <p:cTn id="8" dur="500" fill="hold"/>
                                        <p:tgtEl>
                                          <p:spTgt spid="34818"/>
                                        </p:tgtEl>
                                        <p:attrNameLst>
                                          <p:attrName>ppt_h</p:attrName>
                                        </p:attrNameLst>
                                      </p:cBhvr>
                                      <p:tavLst>
                                        <p:tav tm="0">
                                          <p:val>
                                            <p:strVal val="(6*min(max(#ppt_w*#ppt_h,.3),1)-7.4)/-.7*#ppt_h"/>
                                          </p:val>
                                        </p:tav>
                                        <p:tav tm="100000">
                                          <p:val>
                                            <p:strVal val="#ppt_h"/>
                                          </p:val>
                                        </p:tav>
                                      </p:tavLst>
                                    </p:anim>
                                    <p:anim calcmode="lin" valueType="num">
                                      <p:cBhvr>
                                        <p:cTn id="9" dur="500" fill="hold"/>
                                        <p:tgtEl>
                                          <p:spTgt spid="34818"/>
                                        </p:tgtEl>
                                        <p:attrNameLst>
                                          <p:attrName>ppt_x</p:attrName>
                                        </p:attrNameLst>
                                      </p:cBhvr>
                                      <p:tavLst>
                                        <p:tav tm="0">
                                          <p:val>
                                            <p:fltVal val="0.5"/>
                                          </p:val>
                                        </p:tav>
                                        <p:tav tm="100000">
                                          <p:val>
                                            <p:strVal val="#ppt_x"/>
                                          </p:val>
                                        </p:tav>
                                      </p:tavLst>
                                    </p:anim>
                                    <p:anim calcmode="lin" valueType="num">
                                      <p:cBhvr>
                                        <p:cTn id="10" dur="500" fill="hold"/>
                                        <p:tgtEl>
                                          <p:spTgt spid="34818"/>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1500"/>
                            </p:stCondLst>
                            <p:childTnLst>
                              <p:par>
                                <p:cTn id="12" presetID="23" presetClass="entr" presetSubtype="36" fill="hold" nodeType="afterEffect">
                                  <p:stCondLst>
                                    <p:cond delay="1000"/>
                                  </p:stCondLst>
                                  <p:childTnLst>
                                    <p:set>
                                      <p:cBhvr>
                                        <p:cTn id="13" dur="1" fill="hold">
                                          <p:stCondLst>
                                            <p:cond delay="0"/>
                                          </p:stCondLst>
                                        </p:cTn>
                                        <p:tgtEl>
                                          <p:spTgt spid="34820"/>
                                        </p:tgtEl>
                                        <p:attrNameLst>
                                          <p:attrName>style.visibility</p:attrName>
                                        </p:attrNameLst>
                                      </p:cBhvr>
                                      <p:to>
                                        <p:strVal val="visible"/>
                                      </p:to>
                                    </p:set>
                                    <p:anim calcmode="lin" valueType="num">
                                      <p:cBhvr>
                                        <p:cTn id="14" dur="500" fill="hold"/>
                                        <p:tgtEl>
                                          <p:spTgt spid="34820"/>
                                        </p:tgtEl>
                                        <p:attrNameLst>
                                          <p:attrName>ppt_w</p:attrName>
                                        </p:attrNameLst>
                                      </p:cBhvr>
                                      <p:tavLst>
                                        <p:tav tm="0">
                                          <p:val>
                                            <p:strVal val="(6*min(max(#ppt_w*#ppt_h,.3),1)-7.4)/-.7*#ppt_w"/>
                                          </p:val>
                                        </p:tav>
                                        <p:tav tm="100000">
                                          <p:val>
                                            <p:strVal val="#ppt_w"/>
                                          </p:val>
                                        </p:tav>
                                      </p:tavLst>
                                    </p:anim>
                                    <p:anim calcmode="lin" valueType="num">
                                      <p:cBhvr>
                                        <p:cTn id="15" dur="500" fill="hold"/>
                                        <p:tgtEl>
                                          <p:spTgt spid="34820"/>
                                        </p:tgtEl>
                                        <p:attrNameLst>
                                          <p:attrName>ppt_h</p:attrName>
                                        </p:attrNameLst>
                                      </p:cBhvr>
                                      <p:tavLst>
                                        <p:tav tm="0">
                                          <p:val>
                                            <p:strVal val="(6*min(max(#ppt_w*#ppt_h,.3),1)-7.4)/-.7*#ppt_h"/>
                                          </p:val>
                                        </p:tav>
                                        <p:tav tm="100000">
                                          <p:val>
                                            <p:strVal val="#ppt_h"/>
                                          </p:val>
                                        </p:tav>
                                      </p:tavLst>
                                    </p:anim>
                                    <p:anim calcmode="lin" valueType="num">
                                      <p:cBhvr>
                                        <p:cTn id="16" dur="500" fill="hold"/>
                                        <p:tgtEl>
                                          <p:spTgt spid="34820"/>
                                        </p:tgtEl>
                                        <p:attrNameLst>
                                          <p:attrName>ppt_x</p:attrName>
                                        </p:attrNameLst>
                                      </p:cBhvr>
                                      <p:tavLst>
                                        <p:tav tm="0">
                                          <p:val>
                                            <p:fltVal val="0.5"/>
                                          </p:val>
                                        </p:tav>
                                        <p:tav tm="100000">
                                          <p:val>
                                            <p:strVal val="#ppt_x"/>
                                          </p:val>
                                        </p:tav>
                                      </p:tavLst>
                                    </p:anim>
                                    <p:anim calcmode="lin" valueType="num">
                                      <p:cBhvr>
                                        <p:cTn id="17" dur="500" fill="hold"/>
                                        <p:tgtEl>
                                          <p:spTgt spid="34820"/>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noFill/>
          <a:ln/>
        </p:spPr>
        <p:txBody>
          <a:bodyPr/>
          <a:lstStyle/>
          <a:p>
            <a:pPr eaLnBrk="0" hangingPunct="0"/>
            <a:r>
              <a:rPr lang="en-US" sz="5400" b="1"/>
              <a:t>Types of Computers:</a:t>
            </a:r>
          </a:p>
        </p:txBody>
      </p:sp>
      <p:sp>
        <p:nvSpPr>
          <p:cNvPr id="20483" name="Rectangle 3"/>
          <p:cNvSpPr>
            <a:spLocks noGrp="1" noChangeArrowheads="1"/>
          </p:cNvSpPr>
          <p:nvPr>
            <p:ph type="body" idx="1"/>
          </p:nvPr>
        </p:nvSpPr>
        <p:spPr>
          <a:xfrm>
            <a:off x="762000" y="1905000"/>
            <a:ext cx="6858000" cy="4114800"/>
          </a:xfrm>
          <a:noFill/>
          <a:ln/>
        </p:spPr>
        <p:txBody>
          <a:bodyPr/>
          <a:lstStyle/>
          <a:p>
            <a:pPr eaLnBrk="0" hangingPunct="0">
              <a:lnSpc>
                <a:spcPct val="120000"/>
              </a:lnSpc>
            </a:pPr>
            <a:r>
              <a:rPr lang="en-US" sz="4800">
                <a:solidFill>
                  <a:schemeClr val="accent2"/>
                </a:solidFill>
              </a:rPr>
              <a:t> </a:t>
            </a:r>
            <a:r>
              <a:rPr lang="en-US" sz="4400">
                <a:solidFill>
                  <a:schemeClr val="accent2"/>
                </a:solidFill>
              </a:rPr>
              <a:t>Supercomputer</a:t>
            </a:r>
          </a:p>
          <a:p>
            <a:pPr eaLnBrk="0" hangingPunct="0">
              <a:lnSpc>
                <a:spcPct val="120000"/>
              </a:lnSpc>
            </a:pPr>
            <a:r>
              <a:rPr lang="en-US" sz="4400">
                <a:solidFill>
                  <a:schemeClr val="accent2"/>
                </a:solidFill>
              </a:rPr>
              <a:t> Mainframe</a:t>
            </a:r>
          </a:p>
          <a:p>
            <a:pPr eaLnBrk="0" hangingPunct="0">
              <a:lnSpc>
                <a:spcPct val="120000"/>
              </a:lnSpc>
            </a:pPr>
            <a:r>
              <a:rPr lang="en-US" sz="4400">
                <a:solidFill>
                  <a:schemeClr val="accent2"/>
                </a:solidFill>
              </a:rPr>
              <a:t> Minicomputer</a:t>
            </a:r>
          </a:p>
          <a:p>
            <a:pPr eaLnBrk="0" hangingPunct="0">
              <a:lnSpc>
                <a:spcPct val="120000"/>
              </a:lnSpc>
            </a:pPr>
            <a:r>
              <a:rPr lang="en-US" sz="4400">
                <a:solidFill>
                  <a:schemeClr val="accent2"/>
                </a:solidFill>
              </a:rPr>
              <a:t> Microcomputer</a:t>
            </a:r>
            <a:endParaRPr lang="en-US" sz="4400"/>
          </a:p>
        </p:txBody>
      </p:sp>
      <p:pic>
        <p:nvPicPr>
          <p:cNvPr id="20484" name="Picture 4" descr="C:\NortonSlides\mainframe.jpg"/>
          <p:cNvPicPr>
            <a:picLocks noChangeAspect="1" noChangeArrowheads="1"/>
          </p:cNvPicPr>
          <p:nvPr/>
        </p:nvPicPr>
        <p:blipFill>
          <a:blip r:embed="rId3">
            <a:lum contrast="12000"/>
          </a:blip>
          <a:srcRect/>
          <a:stretch>
            <a:fillRect/>
          </a:stretch>
        </p:blipFill>
        <p:spPr bwMode="auto">
          <a:xfrm>
            <a:off x="5029200" y="1981200"/>
            <a:ext cx="3708400" cy="2565400"/>
          </a:xfrm>
          <a:prstGeom prst="rect">
            <a:avLst/>
          </a:prstGeom>
          <a:noFill/>
        </p:spPr>
      </p:pic>
      <p:sp>
        <p:nvSpPr>
          <p:cNvPr id="20485" name="Text Box 5"/>
          <p:cNvSpPr txBox="1">
            <a:spLocks noChangeArrowheads="1"/>
          </p:cNvSpPr>
          <p:nvPr/>
        </p:nvSpPr>
        <p:spPr bwMode="auto">
          <a:xfrm>
            <a:off x="5486400" y="4495800"/>
            <a:ext cx="2762250" cy="457200"/>
          </a:xfrm>
          <a:prstGeom prst="rect">
            <a:avLst/>
          </a:prstGeom>
          <a:noFill/>
          <a:ln w="12700">
            <a:noFill/>
            <a:miter lim="800000"/>
            <a:headEnd type="none" w="sm" len="sm"/>
            <a:tailEnd type="none" w="sm" len="sm"/>
          </a:ln>
          <a:effectLst/>
        </p:spPr>
        <p:txBody>
          <a:bodyPr wrap="none">
            <a:spAutoFit/>
          </a:bodyPr>
          <a:lstStyle/>
          <a:p>
            <a:r>
              <a:rPr lang="en-US"/>
              <a:t>Mainframe computer</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
                                  </p:stCondLst>
                                  <p:childTnLst>
                                    <p:set>
                                      <p:cBhvr>
                                        <p:cTn id="6" dur="1" fill="hold">
                                          <p:stCondLst>
                                            <p:cond delay="0"/>
                                          </p:stCondLst>
                                        </p:cTn>
                                        <p:tgtEl>
                                          <p:spTgt spid="20484"/>
                                        </p:tgtEl>
                                        <p:attrNameLst>
                                          <p:attrName>style.visibility</p:attrName>
                                        </p:attrNameLst>
                                      </p:cBhvr>
                                      <p:to>
                                        <p:strVal val="visible"/>
                                      </p:to>
                                    </p:set>
                                    <p:animEffect transition="in" filter="dissolve">
                                      <p:cBhvr>
                                        <p:cTn id="7" dur="500"/>
                                        <p:tgtEl>
                                          <p:spTgt spid="20484"/>
                                        </p:tgtEl>
                                      </p:cBhvr>
                                    </p:animEffect>
                                  </p:childTnLst>
                                </p:cTn>
                              </p:par>
                            </p:childTnLst>
                          </p:cTn>
                        </p:par>
                        <p:par>
                          <p:cTn id="8" fill="hold">
                            <p:stCondLst>
                              <p:cond delay="1500"/>
                            </p:stCondLst>
                            <p:childTnLst>
                              <p:par>
                                <p:cTn id="9" presetID="9" presetClass="entr" presetSubtype="0" fill="hold" grpId="0" nodeType="afterEffect">
                                  <p:stCondLst>
                                    <p:cond delay="0"/>
                                  </p:stCondLst>
                                  <p:childTnLst>
                                    <p:set>
                                      <p:cBhvr>
                                        <p:cTn id="10" dur="1" fill="hold">
                                          <p:stCondLst>
                                            <p:cond delay="0"/>
                                          </p:stCondLst>
                                        </p:cTn>
                                        <p:tgtEl>
                                          <p:spTgt spid="20485"/>
                                        </p:tgtEl>
                                        <p:attrNameLst>
                                          <p:attrName>style.visibility</p:attrName>
                                        </p:attrNameLst>
                                      </p:cBhvr>
                                      <p:to>
                                        <p:strVal val="visible"/>
                                      </p:to>
                                    </p:set>
                                    <p:animEffect transition="in" filter="dissolve">
                                      <p:cBhvr>
                                        <p:cTn id="11" dur="500"/>
                                        <p:tgtEl>
                                          <p:spTgt spid="20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D:\Norton\Image3.jpg"/>
          <p:cNvPicPr>
            <a:picLocks noChangeAspect="1" noChangeArrowheads="1"/>
          </p:cNvPicPr>
          <p:nvPr/>
        </p:nvPicPr>
        <p:blipFill>
          <a:blip r:embed="rId2"/>
          <a:srcRect/>
          <a:stretch>
            <a:fillRect/>
          </a:stretch>
        </p:blipFill>
        <p:spPr bwMode="auto">
          <a:xfrm>
            <a:off x="152400" y="152400"/>
            <a:ext cx="3352800" cy="3194050"/>
          </a:xfrm>
          <a:prstGeom prst="rect">
            <a:avLst/>
          </a:prstGeom>
          <a:noFill/>
        </p:spPr>
      </p:pic>
      <p:pic>
        <p:nvPicPr>
          <p:cNvPr id="28675" name="Picture 3" descr="D:\Norton\Image4.jpg"/>
          <p:cNvPicPr>
            <a:picLocks noChangeAspect="1" noChangeArrowheads="1"/>
          </p:cNvPicPr>
          <p:nvPr/>
        </p:nvPicPr>
        <p:blipFill>
          <a:blip r:embed="rId3"/>
          <a:srcRect/>
          <a:stretch>
            <a:fillRect/>
          </a:stretch>
        </p:blipFill>
        <p:spPr bwMode="auto">
          <a:xfrm>
            <a:off x="3200400" y="3429000"/>
            <a:ext cx="3706813" cy="2852738"/>
          </a:xfrm>
          <a:prstGeom prst="rect">
            <a:avLst/>
          </a:prstGeom>
          <a:noFill/>
        </p:spPr>
      </p:pic>
      <p:pic>
        <p:nvPicPr>
          <p:cNvPr id="28676" name="Picture 4" descr="D:\Norton\Image5.jpg"/>
          <p:cNvPicPr>
            <a:picLocks noChangeAspect="1" noChangeArrowheads="1"/>
          </p:cNvPicPr>
          <p:nvPr/>
        </p:nvPicPr>
        <p:blipFill>
          <a:blip r:embed="rId4"/>
          <a:srcRect/>
          <a:stretch>
            <a:fillRect/>
          </a:stretch>
        </p:blipFill>
        <p:spPr bwMode="auto">
          <a:xfrm>
            <a:off x="5715000" y="152400"/>
            <a:ext cx="3230563" cy="2560638"/>
          </a:xfrm>
          <a:prstGeom prst="rect">
            <a:avLst/>
          </a:prstGeom>
          <a:noFill/>
        </p:spPr>
      </p:pic>
      <p:sp>
        <p:nvSpPr>
          <p:cNvPr id="28677" name="Text Box 5"/>
          <p:cNvSpPr txBox="1">
            <a:spLocks noChangeArrowheads="1"/>
          </p:cNvSpPr>
          <p:nvPr/>
        </p:nvSpPr>
        <p:spPr bwMode="auto">
          <a:xfrm>
            <a:off x="774700" y="3340100"/>
            <a:ext cx="2044700" cy="457200"/>
          </a:xfrm>
          <a:prstGeom prst="rect">
            <a:avLst/>
          </a:prstGeom>
          <a:noFill/>
          <a:ln w="12700">
            <a:noFill/>
            <a:miter lim="800000"/>
            <a:headEnd type="none" w="sm" len="sm"/>
            <a:tailEnd type="none" w="sm" len="sm"/>
          </a:ln>
          <a:effectLst/>
        </p:spPr>
        <p:txBody>
          <a:bodyPr wrap="none">
            <a:spAutoFit/>
          </a:bodyPr>
          <a:lstStyle/>
          <a:p>
            <a:r>
              <a:rPr lang="en-US"/>
              <a:t>Supercomputer</a:t>
            </a:r>
          </a:p>
        </p:txBody>
      </p:sp>
      <p:sp>
        <p:nvSpPr>
          <p:cNvPr id="28678" name="Text Box 6"/>
          <p:cNvSpPr txBox="1">
            <a:spLocks noChangeArrowheads="1"/>
          </p:cNvSpPr>
          <p:nvPr/>
        </p:nvSpPr>
        <p:spPr bwMode="auto">
          <a:xfrm>
            <a:off x="4017963" y="6248400"/>
            <a:ext cx="1925637" cy="457200"/>
          </a:xfrm>
          <a:prstGeom prst="rect">
            <a:avLst/>
          </a:prstGeom>
          <a:noFill/>
          <a:ln w="12700">
            <a:noFill/>
            <a:miter lim="800000"/>
            <a:headEnd type="none" w="sm" len="sm"/>
            <a:tailEnd type="none" w="sm" len="sm"/>
          </a:ln>
          <a:effectLst/>
        </p:spPr>
        <p:txBody>
          <a:bodyPr wrap="none">
            <a:spAutoFit/>
          </a:bodyPr>
          <a:lstStyle/>
          <a:p>
            <a:r>
              <a:rPr lang="en-US"/>
              <a:t>Minicomputer</a:t>
            </a:r>
          </a:p>
        </p:txBody>
      </p:sp>
      <p:sp>
        <p:nvSpPr>
          <p:cNvPr id="28679" name="Text Box 7"/>
          <p:cNvSpPr txBox="1">
            <a:spLocks noChangeArrowheads="1"/>
          </p:cNvSpPr>
          <p:nvPr/>
        </p:nvSpPr>
        <p:spPr bwMode="auto">
          <a:xfrm>
            <a:off x="6303963" y="2743200"/>
            <a:ext cx="2078037" cy="457200"/>
          </a:xfrm>
          <a:prstGeom prst="rect">
            <a:avLst/>
          </a:prstGeom>
          <a:noFill/>
          <a:ln w="12700">
            <a:noFill/>
            <a:miter lim="800000"/>
            <a:headEnd type="none" w="sm" len="sm"/>
            <a:tailEnd type="none" w="sm" len="sm"/>
          </a:ln>
          <a:effectLst/>
        </p:spPr>
        <p:txBody>
          <a:bodyPr wrap="none">
            <a:spAutoFit/>
          </a:bodyPr>
          <a:lstStyle/>
          <a:p>
            <a:r>
              <a:rPr lang="en-US"/>
              <a:t>Microcomputer</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dissolve">
                                      <p:cBhvr>
                                        <p:cTn id="7" dur="500"/>
                                        <p:tgtEl>
                                          <p:spTgt spid="2867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8677"/>
                                        </p:tgtEl>
                                        <p:attrNameLst>
                                          <p:attrName>style.visibility</p:attrName>
                                        </p:attrNameLst>
                                      </p:cBhvr>
                                      <p:to>
                                        <p:strVal val="visible"/>
                                      </p:to>
                                    </p:set>
                                    <p:animEffect transition="in" filter="dissolve">
                                      <p:cBhvr>
                                        <p:cTn id="11" dur="500"/>
                                        <p:tgtEl>
                                          <p:spTgt spid="28677"/>
                                        </p:tgtEl>
                                      </p:cBhvr>
                                    </p:animEffect>
                                  </p:childTnLst>
                                </p:cTn>
                              </p:par>
                            </p:childTnLst>
                          </p:cTn>
                        </p:par>
                        <p:par>
                          <p:cTn id="12" fill="hold">
                            <p:stCondLst>
                              <p:cond delay="1000"/>
                            </p:stCondLst>
                            <p:childTnLst>
                              <p:par>
                                <p:cTn id="13" presetID="9" presetClass="entr" presetSubtype="0" fill="hold" nodeType="afterEffect">
                                  <p:stCondLst>
                                    <p:cond delay="1000"/>
                                  </p:stCondLst>
                                  <p:childTnLst>
                                    <p:set>
                                      <p:cBhvr>
                                        <p:cTn id="14" dur="1" fill="hold">
                                          <p:stCondLst>
                                            <p:cond delay="0"/>
                                          </p:stCondLst>
                                        </p:cTn>
                                        <p:tgtEl>
                                          <p:spTgt spid="28675"/>
                                        </p:tgtEl>
                                        <p:attrNameLst>
                                          <p:attrName>style.visibility</p:attrName>
                                        </p:attrNameLst>
                                      </p:cBhvr>
                                      <p:to>
                                        <p:strVal val="visible"/>
                                      </p:to>
                                    </p:set>
                                    <p:animEffect transition="in" filter="dissolve">
                                      <p:cBhvr>
                                        <p:cTn id="15" dur="500"/>
                                        <p:tgtEl>
                                          <p:spTgt spid="28675"/>
                                        </p:tgtEl>
                                      </p:cBhvr>
                                    </p:animEffect>
                                  </p:childTnLst>
                                </p:cTn>
                              </p:par>
                            </p:childTnLst>
                          </p:cTn>
                        </p:par>
                        <p:par>
                          <p:cTn id="16" fill="hold">
                            <p:stCondLst>
                              <p:cond delay="2500"/>
                            </p:stCondLst>
                            <p:childTnLst>
                              <p:par>
                                <p:cTn id="17" presetID="9" presetClass="entr" presetSubtype="0" fill="hold" grpId="0" nodeType="afterEffect">
                                  <p:stCondLst>
                                    <p:cond delay="0"/>
                                  </p:stCondLst>
                                  <p:childTnLst>
                                    <p:set>
                                      <p:cBhvr>
                                        <p:cTn id="18" dur="1" fill="hold">
                                          <p:stCondLst>
                                            <p:cond delay="0"/>
                                          </p:stCondLst>
                                        </p:cTn>
                                        <p:tgtEl>
                                          <p:spTgt spid="28678"/>
                                        </p:tgtEl>
                                        <p:attrNameLst>
                                          <p:attrName>style.visibility</p:attrName>
                                        </p:attrNameLst>
                                      </p:cBhvr>
                                      <p:to>
                                        <p:strVal val="visible"/>
                                      </p:to>
                                    </p:set>
                                    <p:animEffect transition="in" filter="dissolve">
                                      <p:cBhvr>
                                        <p:cTn id="19" dur="500"/>
                                        <p:tgtEl>
                                          <p:spTgt spid="28678"/>
                                        </p:tgtEl>
                                      </p:cBhvr>
                                    </p:animEffect>
                                  </p:childTnLst>
                                </p:cTn>
                              </p:par>
                            </p:childTnLst>
                          </p:cTn>
                        </p:par>
                        <p:par>
                          <p:cTn id="20" fill="hold">
                            <p:stCondLst>
                              <p:cond delay="3000"/>
                            </p:stCondLst>
                            <p:childTnLst>
                              <p:par>
                                <p:cTn id="21" presetID="9" presetClass="entr" presetSubtype="0" fill="hold" nodeType="afterEffect">
                                  <p:stCondLst>
                                    <p:cond delay="1000"/>
                                  </p:stCondLst>
                                  <p:childTnLst>
                                    <p:set>
                                      <p:cBhvr>
                                        <p:cTn id="22" dur="1" fill="hold">
                                          <p:stCondLst>
                                            <p:cond delay="0"/>
                                          </p:stCondLst>
                                        </p:cTn>
                                        <p:tgtEl>
                                          <p:spTgt spid="28676"/>
                                        </p:tgtEl>
                                        <p:attrNameLst>
                                          <p:attrName>style.visibility</p:attrName>
                                        </p:attrNameLst>
                                      </p:cBhvr>
                                      <p:to>
                                        <p:strVal val="visible"/>
                                      </p:to>
                                    </p:set>
                                    <p:animEffect transition="in" filter="dissolve">
                                      <p:cBhvr>
                                        <p:cTn id="23" dur="500"/>
                                        <p:tgtEl>
                                          <p:spTgt spid="28676"/>
                                        </p:tgtEl>
                                      </p:cBhvr>
                                    </p:animEffect>
                                  </p:childTnLst>
                                </p:cTn>
                              </p:par>
                            </p:childTnLst>
                          </p:cTn>
                        </p:par>
                        <p:par>
                          <p:cTn id="24" fill="hold">
                            <p:stCondLst>
                              <p:cond delay="4500"/>
                            </p:stCondLst>
                            <p:childTnLst>
                              <p:par>
                                <p:cTn id="25" presetID="9" presetClass="entr" presetSubtype="0" fill="hold" grpId="0" nodeType="afterEffect">
                                  <p:stCondLst>
                                    <p:cond delay="0"/>
                                  </p:stCondLst>
                                  <p:childTnLst>
                                    <p:set>
                                      <p:cBhvr>
                                        <p:cTn id="26" dur="1" fill="hold">
                                          <p:stCondLst>
                                            <p:cond delay="0"/>
                                          </p:stCondLst>
                                        </p:cTn>
                                        <p:tgtEl>
                                          <p:spTgt spid="28679"/>
                                        </p:tgtEl>
                                        <p:attrNameLst>
                                          <p:attrName>style.visibility</p:attrName>
                                        </p:attrNameLst>
                                      </p:cBhvr>
                                      <p:to>
                                        <p:strVal val="visible"/>
                                      </p:to>
                                    </p:set>
                                    <p:animEffect transition="in" filter="dissolve">
                                      <p:cBhvr>
                                        <p:cTn id="27" dur="500"/>
                                        <p:tgtEl>
                                          <p:spTgt spid="286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autoUpdateAnimBg="0"/>
      <p:bldP spid="28678" grpId="0" autoUpdateAnimBg="0"/>
      <p:bldP spid="28679"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What is Information Technology</a:t>
            </a:r>
            <a:endParaRPr lang="en-US" dirty="0"/>
          </a:p>
        </p:txBody>
      </p:sp>
      <p:sp>
        <p:nvSpPr>
          <p:cNvPr id="15363" name="Content Placeholder 2"/>
          <p:cNvSpPr>
            <a:spLocks noGrp="1"/>
          </p:cNvSpPr>
          <p:nvPr>
            <p:ph idx="1"/>
          </p:nvPr>
        </p:nvSpPr>
        <p:spPr/>
        <p:txBody>
          <a:bodyPr/>
          <a:lstStyle/>
          <a:p>
            <a:pPr>
              <a:lnSpc>
                <a:spcPct val="150000"/>
              </a:lnSpc>
            </a:pPr>
            <a:r>
              <a:rPr lang="en-US" sz="2800" smtClean="0"/>
              <a:t>Fusion of computer and communication technology</a:t>
            </a:r>
          </a:p>
          <a:p>
            <a:pPr>
              <a:lnSpc>
                <a:spcPct val="150000"/>
              </a:lnSpc>
            </a:pPr>
            <a:r>
              <a:rPr lang="en-US" sz="2800" smtClean="0"/>
              <a:t>Computer Technology</a:t>
            </a:r>
          </a:p>
          <a:p>
            <a:pPr lvl="1">
              <a:lnSpc>
                <a:spcPct val="150000"/>
              </a:lnSpc>
            </a:pPr>
            <a:r>
              <a:rPr lang="en-US" sz="2400" smtClean="0"/>
              <a:t>programmable, multiuse machine that accepts data and processes it into usable information</a:t>
            </a:r>
          </a:p>
          <a:p>
            <a:pPr lvl="2">
              <a:lnSpc>
                <a:spcPct val="150000"/>
              </a:lnSpc>
            </a:pPr>
            <a:r>
              <a:rPr lang="en-US" sz="2000" smtClean="0"/>
              <a:t>summaries, totals, or reports</a:t>
            </a:r>
          </a:p>
          <a:p>
            <a:pPr lvl="1">
              <a:lnSpc>
                <a:spcPct val="150000"/>
              </a:lnSpc>
            </a:pPr>
            <a:r>
              <a:rPr lang="en-US" sz="2400" smtClean="0"/>
              <a:t>used to speed up problem solving and increase productivity.</a:t>
            </a:r>
          </a:p>
          <a:p>
            <a:endParaRPr lang="en-US" smtClean="0"/>
          </a:p>
          <a:p>
            <a:endParaRPr lang="en-US" smtClean="0"/>
          </a:p>
        </p:txBody>
      </p:sp>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What is Information Technology</a:t>
            </a:r>
            <a:endParaRPr lang="en-US" dirty="0"/>
          </a:p>
        </p:txBody>
      </p:sp>
      <p:sp>
        <p:nvSpPr>
          <p:cNvPr id="16387" name="Content Placeholder 2"/>
          <p:cNvSpPr>
            <a:spLocks noGrp="1"/>
          </p:cNvSpPr>
          <p:nvPr>
            <p:ph idx="1"/>
          </p:nvPr>
        </p:nvSpPr>
        <p:spPr/>
        <p:txBody>
          <a:bodyPr/>
          <a:lstStyle/>
          <a:p>
            <a:pPr>
              <a:lnSpc>
                <a:spcPct val="150000"/>
              </a:lnSpc>
            </a:pPr>
            <a:r>
              <a:rPr lang="en-US" sz="2400" smtClean="0"/>
              <a:t>Communication Technology</a:t>
            </a:r>
          </a:p>
          <a:p>
            <a:pPr lvl="1">
              <a:lnSpc>
                <a:spcPct val="150000"/>
              </a:lnSpc>
            </a:pPr>
            <a:r>
              <a:rPr lang="en-US" sz="2200" smtClean="0"/>
              <a:t>consists of electromagnetic/optical devices and systems for communicating over long distances</a:t>
            </a:r>
          </a:p>
          <a:p>
            <a:pPr>
              <a:lnSpc>
                <a:spcPct val="150000"/>
              </a:lnSpc>
            </a:pPr>
            <a:r>
              <a:rPr lang="en-US" sz="2400" smtClean="0"/>
              <a:t>InfoTech or IT is any technology that helps to produce, manipulate, store, communicate, and/or disseminate information</a:t>
            </a:r>
          </a:p>
          <a:p>
            <a:pPr>
              <a:lnSpc>
                <a:spcPct val="150000"/>
              </a:lnSpc>
            </a:pPr>
            <a:r>
              <a:rPr lang="en-US" sz="2400" smtClean="0"/>
              <a:t>merges computing with high-speed communications links carrying data, sound, and video</a:t>
            </a:r>
          </a:p>
          <a:p>
            <a:pPr lvl="1"/>
            <a:endParaRPr lang="en-US" smtClean="0"/>
          </a:p>
          <a:p>
            <a:endParaRPr lang="en-US" smtClean="0"/>
          </a:p>
        </p:txBody>
      </p:sp>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0" y="1905000"/>
            <a:ext cx="9144000" cy="2362200"/>
          </a:xfrm>
        </p:spPr>
        <p:txBody>
          <a:bodyPr/>
          <a:lstStyle/>
          <a:p>
            <a:pPr>
              <a:lnSpc>
                <a:spcPct val="150000"/>
              </a:lnSpc>
            </a:pPr>
            <a:r>
              <a:rPr lang="en-US" b="1" dirty="0" smtClean="0"/>
              <a:t>How have you been using communication Technology in your life?</a:t>
            </a:r>
            <a:endParaRPr lang="en-US" dirty="0" smtClean="0"/>
          </a:p>
          <a:p>
            <a:endParaRPr lang="en-US" dirty="0" smtClean="0"/>
          </a:p>
          <a:p>
            <a:pPr>
              <a:buFontTx/>
              <a:buNone/>
            </a:pPr>
            <a:endParaRPr lang="en-US" dirty="0" smtClean="0"/>
          </a:p>
        </p:txBody>
      </p:sp>
      <p:sp>
        <p:nvSpPr>
          <p:cNvPr id="4" name="Title 3"/>
          <p:cNvSpPr>
            <a:spLocks noGrp="1"/>
          </p:cNvSpPr>
          <p:nvPr>
            <p:ph type="title"/>
          </p:nvPr>
        </p:nvSpPr>
        <p:spPr/>
        <p:txBody>
          <a:bodyPr/>
          <a:lstStyle/>
          <a:p>
            <a:endParaRPr lang="en-US"/>
          </a:p>
        </p:txBody>
      </p:sp>
      <p:pic>
        <p:nvPicPr>
          <p:cNvPr id="18436" name="Picture 4"/>
          <p:cNvPicPr>
            <a:picLocks noChangeAspect="1" noChangeArrowheads="1"/>
          </p:cNvPicPr>
          <p:nvPr/>
        </p:nvPicPr>
        <p:blipFill>
          <a:blip r:embed="rId2"/>
          <a:srcRect/>
          <a:stretch>
            <a:fillRect/>
          </a:stretch>
        </p:blipFill>
        <p:spPr bwMode="auto">
          <a:xfrm>
            <a:off x="0" y="457200"/>
            <a:ext cx="2324100" cy="1485900"/>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
          <p:cNvSpPr>
            <a:spLocks noGrp="1"/>
          </p:cNvSpPr>
          <p:nvPr>
            <p:ph idx="1"/>
          </p:nvPr>
        </p:nvSpPr>
        <p:spPr>
          <a:xfrm>
            <a:off x="0" y="1981200"/>
            <a:ext cx="9144000" cy="2819400"/>
          </a:xfrm>
        </p:spPr>
        <p:txBody>
          <a:bodyPr/>
          <a:lstStyle/>
          <a:p>
            <a:pPr>
              <a:lnSpc>
                <a:spcPct val="150000"/>
              </a:lnSpc>
            </a:pPr>
            <a:r>
              <a:rPr lang="en-US" b="1" dirty="0" smtClean="0"/>
              <a:t>List some other uses of</a:t>
            </a:r>
          </a:p>
          <a:p>
            <a:pPr lvl="1">
              <a:lnSpc>
                <a:spcPct val="150000"/>
              </a:lnSpc>
            </a:pPr>
            <a:r>
              <a:rPr lang="en-US" dirty="0" smtClean="0"/>
              <a:t>Computer Technology</a:t>
            </a:r>
          </a:p>
          <a:p>
            <a:pPr lvl="1">
              <a:lnSpc>
                <a:spcPct val="150000"/>
              </a:lnSpc>
            </a:pPr>
            <a:r>
              <a:rPr lang="en-US" dirty="0" smtClean="0"/>
              <a:t>Communication Technology</a:t>
            </a:r>
          </a:p>
          <a:p>
            <a:endParaRPr lang="en-US" dirty="0" smtClean="0"/>
          </a:p>
          <a:p>
            <a:pPr>
              <a:buFontTx/>
              <a:buNone/>
            </a:pPr>
            <a:endParaRPr lang="en-US" dirty="0" smtClean="0"/>
          </a:p>
        </p:txBody>
      </p:sp>
      <p:pic>
        <p:nvPicPr>
          <p:cNvPr id="24580" name="Picture 4"/>
          <p:cNvPicPr>
            <a:picLocks noChangeAspect="1" noChangeArrowheads="1"/>
          </p:cNvPicPr>
          <p:nvPr/>
        </p:nvPicPr>
        <p:blipFill>
          <a:blip r:embed="rId2"/>
          <a:srcRect/>
          <a:stretch>
            <a:fillRect/>
          </a:stretch>
        </p:blipFill>
        <p:spPr bwMode="auto">
          <a:xfrm>
            <a:off x="0" y="457200"/>
            <a:ext cx="2324100" cy="1485900"/>
          </a:xfrm>
          <a:prstGeom prst="rect">
            <a:avLst/>
          </a:prstGeom>
          <a:noFill/>
          <a:ln w="9525">
            <a:noFill/>
            <a:miter lim="800000"/>
            <a:headEnd/>
            <a:tailEnd/>
          </a:ln>
          <a:effectLst/>
        </p:spPr>
      </p:pic>
      <p:sp>
        <p:nvSpPr>
          <p:cNvPr id="5" name="Title 4"/>
          <p:cNvSpPr>
            <a:spLocks noGrp="1"/>
          </p:cNvSpPr>
          <p:nvPr>
            <p:ph type="title"/>
          </p:nvPr>
        </p:nvSpPr>
        <p:spPr/>
        <p:txBody>
          <a:bodyPr/>
          <a:lstStyle/>
          <a:p>
            <a:endParaRPr lang="en-US"/>
          </a:p>
        </p:txBody>
      </p:sp>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mtClean="0"/>
              <a:t>The Computer Defined</a:t>
            </a:r>
          </a:p>
        </p:txBody>
      </p:sp>
      <p:sp>
        <p:nvSpPr>
          <p:cNvPr id="29699" name="Rectangle 3"/>
          <p:cNvSpPr>
            <a:spLocks noGrp="1" noChangeArrowheads="1"/>
          </p:cNvSpPr>
          <p:nvPr>
            <p:ph idx="1"/>
          </p:nvPr>
        </p:nvSpPr>
        <p:spPr/>
        <p:txBody>
          <a:bodyPr/>
          <a:lstStyle/>
          <a:p>
            <a:pPr>
              <a:lnSpc>
                <a:spcPct val="150000"/>
              </a:lnSpc>
            </a:pPr>
            <a:r>
              <a:rPr lang="en-US" smtClean="0"/>
              <a:t>A device that computes</a:t>
            </a:r>
          </a:p>
          <a:p>
            <a:pPr>
              <a:lnSpc>
                <a:spcPct val="150000"/>
              </a:lnSpc>
            </a:pPr>
            <a:r>
              <a:rPr lang="en-US" smtClean="0"/>
              <a:t>Electronic device</a:t>
            </a:r>
          </a:p>
          <a:p>
            <a:pPr>
              <a:lnSpc>
                <a:spcPct val="150000"/>
              </a:lnSpc>
            </a:pPr>
            <a:r>
              <a:rPr lang="en-US" smtClean="0"/>
              <a:t>Converts data into information</a:t>
            </a:r>
          </a:p>
          <a:p>
            <a:pPr>
              <a:lnSpc>
                <a:spcPct val="150000"/>
              </a:lnSpc>
            </a:pPr>
            <a:r>
              <a:rPr lang="en-US" smtClean="0"/>
              <a:t>Modern computers are digital</a:t>
            </a:r>
          </a:p>
          <a:p>
            <a:pPr lvl="1">
              <a:lnSpc>
                <a:spcPct val="150000"/>
              </a:lnSpc>
            </a:pPr>
            <a:r>
              <a:rPr lang="en-US" smtClean="0"/>
              <a:t>Two digits combine to make data (1s and 0s)</a:t>
            </a:r>
          </a:p>
          <a:p>
            <a:pPr>
              <a:lnSpc>
                <a:spcPct val="150000"/>
              </a:lnSpc>
            </a:pPr>
            <a:r>
              <a:rPr lang="en-US" smtClean="0"/>
              <a:t>Older computers were analog</a:t>
            </a:r>
          </a:p>
          <a:p>
            <a:pPr lvl="1">
              <a:lnSpc>
                <a:spcPct val="150000"/>
              </a:lnSpc>
            </a:pPr>
            <a:r>
              <a:rPr lang="en-US" smtClean="0"/>
              <a:t>A range of values made data</a:t>
            </a:r>
          </a:p>
        </p:txBody>
      </p:sp>
      <p:sp>
        <p:nvSpPr>
          <p:cNvPr id="29700" name="Slide Number Placeholder 3"/>
          <p:cNvSpPr>
            <a:spLocks noGrp="1"/>
          </p:cNvSpPr>
          <p:nvPr>
            <p:ph type="sldNum" sz="quarter" idx="12"/>
          </p:nvPr>
        </p:nvSpPr>
        <p:spPr>
          <a:noFill/>
        </p:spPr>
        <p:txBody>
          <a:bodyPr/>
          <a:lstStyle/>
          <a:p>
            <a:pPr fontAlgn="base">
              <a:spcBef>
                <a:spcPct val="0"/>
              </a:spcBef>
              <a:spcAft>
                <a:spcPct val="0"/>
              </a:spcAft>
            </a:pPr>
            <a:r>
              <a:rPr lang="en-US"/>
              <a:t>1A-</a:t>
            </a:r>
            <a:fld id="{3A349C4B-0DCE-4DD9-8093-C6DAC306AF94}" type="slidenum">
              <a:rPr lang="en-US"/>
              <a:pPr fontAlgn="base">
                <a:spcBef>
                  <a:spcPct val="0"/>
                </a:spcBef>
                <a:spcAft>
                  <a:spcPct val="0"/>
                </a:spcAft>
              </a:pPr>
              <a:t>19</a:t>
            </a:fld>
            <a:endParaRPr lang="en-US"/>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noFill/>
          <a:ln/>
        </p:spPr>
        <p:txBody>
          <a:bodyPr/>
          <a:lstStyle/>
          <a:p>
            <a:pPr eaLnBrk="0" hangingPunct="0"/>
            <a:r>
              <a:rPr lang="en-US" sz="5400" b="1"/>
              <a:t>Learning Objectives:</a:t>
            </a:r>
          </a:p>
        </p:txBody>
      </p:sp>
      <p:sp>
        <p:nvSpPr>
          <p:cNvPr id="6147" name="Rectangle 3"/>
          <p:cNvSpPr>
            <a:spLocks noGrp="1" noChangeArrowheads="1"/>
          </p:cNvSpPr>
          <p:nvPr>
            <p:ph type="body" idx="1"/>
          </p:nvPr>
        </p:nvSpPr>
        <p:spPr>
          <a:xfrm>
            <a:off x="304800" y="762000"/>
            <a:ext cx="8534400" cy="4343400"/>
          </a:xfrm>
          <a:noFill/>
          <a:ln/>
        </p:spPr>
        <p:txBody>
          <a:bodyPr/>
          <a:lstStyle/>
          <a:p>
            <a:pPr eaLnBrk="0" hangingPunct="0">
              <a:spcBef>
                <a:spcPct val="50000"/>
              </a:spcBef>
            </a:pPr>
            <a:r>
              <a:rPr lang="en-US" sz="2400" dirty="0">
                <a:solidFill>
                  <a:schemeClr val="accent2"/>
                </a:solidFill>
              </a:rPr>
              <a:t>List at least five professions in which computers are routinely used, and describe at least on of the ways computers have affected the work of people in those professions.</a:t>
            </a:r>
          </a:p>
          <a:p>
            <a:pPr eaLnBrk="0" hangingPunct="0">
              <a:spcBef>
                <a:spcPct val="50000"/>
              </a:spcBef>
            </a:pPr>
            <a:r>
              <a:rPr lang="en-US" sz="2400" dirty="0">
                <a:solidFill>
                  <a:schemeClr val="accent2"/>
                </a:solidFill>
              </a:rPr>
              <a:t>List the four parts of a computer system.</a:t>
            </a:r>
          </a:p>
          <a:p>
            <a:pPr eaLnBrk="0" hangingPunct="0">
              <a:spcBef>
                <a:spcPct val="50000"/>
              </a:spcBef>
            </a:pPr>
            <a:r>
              <a:rPr lang="en-US" sz="2400" dirty="0">
                <a:solidFill>
                  <a:schemeClr val="accent2"/>
                </a:solidFill>
              </a:rPr>
              <a:t>Identify four kinds of computer hardware.</a:t>
            </a:r>
          </a:p>
          <a:p>
            <a:pPr eaLnBrk="0" hangingPunct="0">
              <a:spcBef>
                <a:spcPct val="50000"/>
              </a:spcBef>
            </a:pPr>
            <a:r>
              <a:rPr lang="en-US" sz="2400" dirty="0">
                <a:solidFill>
                  <a:schemeClr val="accent2"/>
                </a:solidFill>
              </a:rPr>
              <a:t>List the two major categories of software and explain the purpose of each.</a:t>
            </a:r>
          </a:p>
          <a:p>
            <a:pPr eaLnBrk="0" hangingPunct="0">
              <a:spcBef>
                <a:spcPct val="50000"/>
              </a:spcBef>
            </a:pPr>
            <a:r>
              <a:rPr lang="en-US" sz="2400" dirty="0">
                <a:solidFill>
                  <a:schemeClr val="accent2"/>
                </a:solidFill>
              </a:rPr>
              <a:t>List the four most common types of computers available today and describe what kind of job each does best.</a:t>
            </a:r>
            <a:endParaRPr lang="en-US" sz="2400" dirty="0"/>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Communication Defined</a:t>
            </a:r>
          </a:p>
        </p:txBody>
      </p:sp>
      <p:sp>
        <p:nvSpPr>
          <p:cNvPr id="30723" name="Content Placeholder 2"/>
          <p:cNvSpPr>
            <a:spLocks noGrp="1"/>
          </p:cNvSpPr>
          <p:nvPr>
            <p:ph idx="1"/>
          </p:nvPr>
        </p:nvSpPr>
        <p:spPr>
          <a:xfrm>
            <a:off x="0" y="533400"/>
            <a:ext cx="9144000" cy="5257800"/>
          </a:xfrm>
        </p:spPr>
        <p:txBody>
          <a:bodyPr/>
          <a:lstStyle/>
          <a:p>
            <a:pPr lvl="1">
              <a:lnSpc>
                <a:spcPct val="150000"/>
              </a:lnSpc>
            </a:pPr>
            <a:r>
              <a:rPr lang="en-US" smtClean="0"/>
              <a:t>Communication: To transfer data/information from one point to another</a:t>
            </a:r>
          </a:p>
          <a:p>
            <a:pPr lvl="2">
              <a:lnSpc>
                <a:spcPct val="150000"/>
              </a:lnSpc>
            </a:pPr>
            <a:r>
              <a:rPr lang="en-US" smtClean="0"/>
              <a:t>Using Wires</a:t>
            </a:r>
          </a:p>
          <a:p>
            <a:pPr lvl="3">
              <a:lnSpc>
                <a:spcPct val="150000"/>
              </a:lnSpc>
            </a:pPr>
            <a:r>
              <a:rPr lang="en-US" smtClean="0"/>
              <a:t>Electrical Signals</a:t>
            </a:r>
          </a:p>
          <a:p>
            <a:pPr lvl="3">
              <a:lnSpc>
                <a:spcPct val="150000"/>
              </a:lnSpc>
            </a:pPr>
            <a:r>
              <a:rPr lang="en-US" smtClean="0"/>
              <a:t>Optical Signals (Light)</a:t>
            </a:r>
          </a:p>
          <a:p>
            <a:pPr lvl="2">
              <a:lnSpc>
                <a:spcPct val="150000"/>
              </a:lnSpc>
            </a:pPr>
            <a:r>
              <a:rPr lang="en-US" smtClean="0"/>
              <a:t>Wirelessly</a:t>
            </a:r>
          </a:p>
          <a:p>
            <a:pPr lvl="3">
              <a:lnSpc>
                <a:spcPct val="150000"/>
              </a:lnSpc>
            </a:pPr>
            <a:r>
              <a:rPr lang="en-US" smtClean="0"/>
              <a:t>ElectroMagnetic Waves</a:t>
            </a:r>
          </a:p>
          <a:p>
            <a:pPr lvl="3">
              <a:lnSpc>
                <a:spcPct val="150000"/>
              </a:lnSpc>
            </a:pPr>
            <a:r>
              <a:rPr lang="en-US" smtClean="0"/>
              <a:t>Acoustic Waves (Sound) ….?</a:t>
            </a:r>
          </a:p>
          <a:p>
            <a:pPr lvl="2">
              <a:lnSpc>
                <a:spcPct val="150000"/>
              </a:lnSpc>
            </a:pPr>
            <a:r>
              <a:rPr lang="en-US" smtClean="0"/>
              <a:t>Using Analog Signals</a:t>
            </a:r>
          </a:p>
          <a:p>
            <a:pPr lvl="2">
              <a:lnSpc>
                <a:spcPct val="150000"/>
              </a:lnSpc>
            </a:pPr>
            <a:r>
              <a:rPr lang="en-US" smtClean="0"/>
              <a:t>Using Digital Signals</a:t>
            </a:r>
          </a:p>
        </p:txBody>
      </p:sp>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Related IT terms</a:t>
            </a:r>
            <a:endParaRPr lang="en-US" dirty="0"/>
          </a:p>
        </p:txBody>
      </p:sp>
      <p:sp>
        <p:nvSpPr>
          <p:cNvPr id="31747" name="Content Placeholder 2"/>
          <p:cNvSpPr>
            <a:spLocks noGrp="1"/>
          </p:cNvSpPr>
          <p:nvPr>
            <p:ph idx="1"/>
          </p:nvPr>
        </p:nvSpPr>
        <p:spPr/>
        <p:txBody>
          <a:bodyPr/>
          <a:lstStyle/>
          <a:p>
            <a:pPr>
              <a:lnSpc>
                <a:spcPct val="150000"/>
              </a:lnSpc>
            </a:pPr>
            <a:r>
              <a:rPr lang="en-US" smtClean="0"/>
              <a:t>What is a Network?</a:t>
            </a:r>
          </a:p>
          <a:p>
            <a:pPr lvl="1">
              <a:lnSpc>
                <a:spcPct val="150000"/>
              </a:lnSpc>
            </a:pPr>
            <a:r>
              <a:rPr lang="en-US" smtClean="0"/>
              <a:t>communications system connecting two or more computers with/without wires</a:t>
            </a:r>
          </a:p>
          <a:p>
            <a:pPr>
              <a:lnSpc>
                <a:spcPct val="150000"/>
              </a:lnSpc>
            </a:pPr>
            <a:r>
              <a:rPr lang="en-US" smtClean="0"/>
              <a:t>What does being online mean?</a:t>
            </a:r>
          </a:p>
          <a:p>
            <a:pPr lvl="1">
              <a:lnSpc>
                <a:spcPct val="150000"/>
              </a:lnSpc>
            </a:pPr>
            <a:r>
              <a:rPr lang="en-US" smtClean="0"/>
              <a:t>using a computer or other information device, connected through a voice or data network, to access information and services from another computer or information device</a:t>
            </a:r>
          </a:p>
          <a:p>
            <a:pPr lvl="1"/>
            <a:endParaRPr lang="en-US" smtClean="0"/>
          </a:p>
          <a:p>
            <a:endParaRPr lang="en-US" smtClean="0"/>
          </a:p>
        </p:txBody>
      </p:sp>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pPr>
              <a:defRPr/>
            </a:pPr>
            <a:r>
              <a:rPr lang="en-US" dirty="0" smtClean="0"/>
              <a:t>Related IT terms</a:t>
            </a:r>
            <a:endParaRPr lang="en-US" dirty="0"/>
          </a:p>
        </p:txBody>
      </p:sp>
      <p:sp>
        <p:nvSpPr>
          <p:cNvPr id="3" name="Content Placeholder 2"/>
          <p:cNvSpPr>
            <a:spLocks noGrp="1"/>
          </p:cNvSpPr>
          <p:nvPr>
            <p:ph idx="1"/>
          </p:nvPr>
        </p:nvSpPr>
        <p:spPr>
          <a:xfrm>
            <a:off x="381000" y="838200"/>
            <a:ext cx="8229600" cy="5334000"/>
          </a:xfrm>
        </p:spPr>
        <p:txBody>
          <a:bodyPr>
            <a:normAutofit fontScale="55000" lnSpcReduction="20000"/>
          </a:bodyPr>
          <a:lstStyle/>
          <a:p>
            <a:pPr marL="0" indent="0">
              <a:lnSpc>
                <a:spcPct val="120000"/>
              </a:lnSpc>
              <a:tabLst>
                <a:tab pos="455613" algn="l"/>
              </a:tabLst>
              <a:defRPr/>
            </a:pPr>
            <a:r>
              <a:rPr lang="en-US" dirty="0" smtClean="0"/>
              <a:t> </a:t>
            </a:r>
            <a:r>
              <a:rPr lang="en-US" sz="4400" dirty="0" smtClean="0"/>
              <a:t>Cyberspace</a:t>
            </a:r>
            <a:endParaRPr lang="en-US" sz="6000" dirty="0" smtClean="0"/>
          </a:p>
          <a:p>
            <a:pPr marL="400050" lvl="1" indent="0">
              <a:lnSpc>
                <a:spcPct val="120000"/>
              </a:lnSpc>
              <a:tabLst>
                <a:tab pos="455613" algn="l"/>
              </a:tabLst>
              <a:defRPr/>
            </a:pPr>
            <a:r>
              <a:rPr lang="en-US" sz="4000" dirty="0" smtClean="0"/>
              <a:t> encompasses the whole wired and wireless world of communications</a:t>
            </a:r>
          </a:p>
          <a:p>
            <a:pPr marL="0" indent="0">
              <a:lnSpc>
                <a:spcPct val="120000"/>
              </a:lnSpc>
              <a:tabLst>
                <a:tab pos="455613" algn="l"/>
              </a:tabLst>
              <a:defRPr/>
            </a:pPr>
            <a:r>
              <a:rPr lang="en-US" sz="6000" dirty="0" smtClean="0"/>
              <a:t> </a:t>
            </a:r>
            <a:r>
              <a:rPr lang="en-US" sz="4400" dirty="0" smtClean="0"/>
              <a:t>The Internet </a:t>
            </a:r>
            <a:endParaRPr lang="en-US" sz="6000" dirty="0" smtClean="0"/>
          </a:p>
          <a:p>
            <a:pPr marL="400050" lvl="1" indent="0">
              <a:lnSpc>
                <a:spcPct val="120000"/>
              </a:lnSpc>
              <a:tabLst>
                <a:tab pos="455613" algn="l"/>
              </a:tabLst>
              <a:defRPr/>
            </a:pPr>
            <a:r>
              <a:rPr lang="en-US" sz="4000" dirty="0" smtClean="0"/>
              <a:t>the “network of all networks”</a:t>
            </a:r>
          </a:p>
          <a:p>
            <a:pPr marL="0" indent="0">
              <a:lnSpc>
                <a:spcPct val="120000"/>
              </a:lnSpc>
              <a:tabLst>
                <a:tab pos="455613" algn="l"/>
              </a:tabLst>
              <a:defRPr/>
            </a:pPr>
            <a:r>
              <a:rPr lang="en-US" sz="4400" dirty="0" smtClean="0"/>
              <a:t>Multimedia</a:t>
            </a:r>
          </a:p>
          <a:p>
            <a:pPr marL="400050" lvl="1" indent="0">
              <a:lnSpc>
                <a:spcPct val="120000"/>
              </a:lnSpc>
              <a:tabLst>
                <a:tab pos="455613" algn="l"/>
              </a:tabLst>
              <a:defRPr/>
            </a:pPr>
            <a:r>
              <a:rPr lang="en-US" sz="4000" dirty="0" smtClean="0"/>
              <a:t>technology that presents information in more than one medium, such as text, still images, moving images, and sound</a:t>
            </a:r>
          </a:p>
          <a:p>
            <a:pPr marL="0" indent="0">
              <a:lnSpc>
                <a:spcPct val="120000"/>
              </a:lnSpc>
              <a:tabLst>
                <a:tab pos="455613" algn="l"/>
              </a:tabLst>
              <a:defRPr/>
            </a:pPr>
            <a:r>
              <a:rPr lang="en-US" sz="4400" dirty="0" smtClean="0"/>
              <a:t>World Wide Web</a:t>
            </a:r>
          </a:p>
          <a:p>
            <a:pPr marL="400050" lvl="1" indent="0">
              <a:lnSpc>
                <a:spcPct val="120000"/>
              </a:lnSpc>
              <a:tabLst>
                <a:tab pos="455613" algn="l"/>
              </a:tabLst>
              <a:defRPr/>
            </a:pPr>
            <a:r>
              <a:rPr lang="en-US" sz="4000" dirty="0" smtClean="0"/>
              <a:t>“graphical </a:t>
            </a:r>
            <a:r>
              <a:rPr lang="en-US" sz="4000" dirty="0"/>
              <a:t>side of the </a:t>
            </a:r>
            <a:r>
              <a:rPr lang="en-US" sz="4000" dirty="0" smtClean="0"/>
              <a:t>Internet”</a:t>
            </a:r>
          </a:p>
          <a:p>
            <a:pPr marL="400050" lvl="1" indent="0">
              <a:lnSpc>
                <a:spcPct val="120000"/>
              </a:lnSpc>
              <a:tabLst>
                <a:tab pos="455613" algn="l"/>
              </a:tabLst>
              <a:defRPr/>
            </a:pPr>
            <a:r>
              <a:rPr lang="en-US" sz="4000" dirty="0"/>
              <a:t>global network of linked documents on the Internet</a:t>
            </a:r>
            <a:endParaRPr lang="en-US" sz="4000" dirty="0" smtClean="0"/>
          </a:p>
          <a:p>
            <a:pPr>
              <a:defRPr/>
            </a:pPr>
            <a:endParaRPr lang="en-US" dirty="0"/>
          </a:p>
        </p:txBody>
      </p:sp>
      <p:pic>
        <p:nvPicPr>
          <p:cNvPr id="32772" name="Picture 8" descr="internet"/>
          <p:cNvPicPr>
            <a:picLocks noChangeAspect="1" noChangeArrowheads="1"/>
          </p:cNvPicPr>
          <p:nvPr/>
        </p:nvPicPr>
        <p:blipFill>
          <a:blip r:embed="rId2"/>
          <a:srcRect/>
          <a:stretch>
            <a:fillRect/>
          </a:stretch>
        </p:blipFill>
        <p:spPr bwMode="auto">
          <a:xfrm>
            <a:off x="6096000" y="1752600"/>
            <a:ext cx="2743200" cy="15748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pPr>
              <a:defRPr/>
            </a:pPr>
            <a:r>
              <a:rPr lang="en-US" dirty="0" smtClean="0"/>
              <a:t>Related IT terms</a:t>
            </a:r>
            <a:endParaRPr lang="en-US" dirty="0"/>
          </a:p>
        </p:txBody>
      </p:sp>
      <p:sp>
        <p:nvSpPr>
          <p:cNvPr id="3" name="Content Placeholder 2"/>
          <p:cNvSpPr>
            <a:spLocks noGrp="1"/>
          </p:cNvSpPr>
          <p:nvPr>
            <p:ph idx="1"/>
          </p:nvPr>
        </p:nvSpPr>
        <p:spPr>
          <a:xfrm>
            <a:off x="457200" y="1066800"/>
            <a:ext cx="8229600" cy="4525963"/>
          </a:xfrm>
        </p:spPr>
        <p:txBody>
          <a:bodyPr>
            <a:normAutofit/>
          </a:bodyPr>
          <a:lstStyle/>
          <a:p>
            <a:pPr marL="0" indent="0">
              <a:lnSpc>
                <a:spcPct val="150000"/>
              </a:lnSpc>
              <a:tabLst>
                <a:tab pos="455613" algn="l"/>
              </a:tabLst>
              <a:defRPr/>
            </a:pPr>
            <a:r>
              <a:rPr lang="en-US" dirty="0" smtClean="0"/>
              <a:t> The E-word ; E Stands for Electronic</a:t>
            </a:r>
          </a:p>
          <a:p>
            <a:pPr marL="400050" lvl="1" indent="0">
              <a:lnSpc>
                <a:spcPct val="150000"/>
              </a:lnSpc>
              <a:tabLst>
                <a:tab pos="455613" algn="l"/>
              </a:tabLst>
              <a:defRPr/>
            </a:pPr>
            <a:r>
              <a:rPr lang="en-US" dirty="0" smtClean="0"/>
              <a:t>E-mail</a:t>
            </a:r>
          </a:p>
          <a:p>
            <a:pPr marL="400050" lvl="1" indent="0">
              <a:lnSpc>
                <a:spcPct val="150000"/>
              </a:lnSpc>
              <a:tabLst>
                <a:tab pos="455613" algn="l"/>
              </a:tabLst>
              <a:defRPr/>
            </a:pPr>
            <a:r>
              <a:rPr lang="en-US" dirty="0" smtClean="0"/>
              <a:t>E-learning</a:t>
            </a:r>
          </a:p>
          <a:p>
            <a:pPr marL="400050" lvl="1" indent="0">
              <a:lnSpc>
                <a:spcPct val="150000"/>
              </a:lnSpc>
              <a:tabLst>
                <a:tab pos="455613" algn="l"/>
              </a:tabLst>
              <a:defRPr/>
            </a:pPr>
            <a:r>
              <a:rPr lang="en-US" dirty="0" smtClean="0"/>
              <a:t>E-business</a:t>
            </a:r>
          </a:p>
          <a:p>
            <a:pPr marL="400050" lvl="1" indent="0">
              <a:lnSpc>
                <a:spcPct val="150000"/>
              </a:lnSpc>
              <a:tabLst>
                <a:tab pos="455613" algn="l"/>
              </a:tabLst>
              <a:defRPr/>
            </a:pPr>
            <a:r>
              <a:rPr lang="en-US" dirty="0" smtClean="0"/>
              <a:t>E-commerce</a:t>
            </a:r>
          </a:p>
          <a:p>
            <a:pPr marL="400050" lvl="1" indent="0">
              <a:lnSpc>
                <a:spcPct val="150000"/>
              </a:lnSpc>
              <a:tabLst>
                <a:tab pos="455613" algn="l"/>
              </a:tabLst>
              <a:defRPr/>
            </a:pPr>
            <a:r>
              <a:rPr lang="en-US" dirty="0" smtClean="0"/>
              <a:t>E-government</a:t>
            </a:r>
          </a:p>
          <a:p>
            <a:pPr>
              <a:defRPr/>
            </a:pPr>
            <a:endParaRPr lang="en-US" dirty="0"/>
          </a:p>
        </p:txBody>
      </p:sp>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mtClean="0"/>
              <a:t>Computers For Individual Use</a:t>
            </a:r>
          </a:p>
        </p:txBody>
      </p:sp>
      <p:sp>
        <p:nvSpPr>
          <p:cNvPr id="34819" name="Rectangle 3"/>
          <p:cNvSpPr>
            <a:spLocks noGrp="1" noChangeArrowheads="1"/>
          </p:cNvSpPr>
          <p:nvPr>
            <p:ph idx="1"/>
          </p:nvPr>
        </p:nvSpPr>
        <p:spPr/>
        <p:txBody>
          <a:bodyPr/>
          <a:lstStyle/>
          <a:p>
            <a:r>
              <a:rPr lang="en-US" smtClean="0"/>
              <a:t>Desktop computers</a:t>
            </a:r>
          </a:p>
          <a:p>
            <a:pPr lvl="1"/>
            <a:r>
              <a:rPr lang="en-US" smtClean="0"/>
              <a:t>The most common type of computer</a:t>
            </a:r>
          </a:p>
          <a:p>
            <a:pPr lvl="1"/>
            <a:r>
              <a:rPr lang="en-US" smtClean="0"/>
              <a:t>Sits on the desk or floor</a:t>
            </a:r>
          </a:p>
          <a:p>
            <a:pPr lvl="1"/>
            <a:r>
              <a:rPr lang="en-US" smtClean="0"/>
              <a:t>Performs a variety of tasks</a:t>
            </a:r>
          </a:p>
          <a:p>
            <a:r>
              <a:rPr lang="en-US" smtClean="0"/>
              <a:t>Workstations</a:t>
            </a:r>
          </a:p>
          <a:p>
            <a:pPr lvl="1"/>
            <a:r>
              <a:rPr lang="en-US" smtClean="0"/>
              <a:t>Specialized computers</a:t>
            </a:r>
          </a:p>
          <a:p>
            <a:pPr lvl="1"/>
            <a:r>
              <a:rPr lang="en-US" smtClean="0"/>
              <a:t>Optimized for science or graphics</a:t>
            </a:r>
          </a:p>
          <a:p>
            <a:pPr lvl="1"/>
            <a:r>
              <a:rPr lang="en-US" smtClean="0"/>
              <a:t>More powerful than a desktop</a:t>
            </a:r>
          </a:p>
          <a:p>
            <a:endParaRPr lang="en-US" smtClean="0"/>
          </a:p>
        </p:txBody>
      </p:sp>
      <p:sp>
        <p:nvSpPr>
          <p:cNvPr id="34820" name="Slide Number Placeholder 3"/>
          <p:cNvSpPr>
            <a:spLocks noGrp="1"/>
          </p:cNvSpPr>
          <p:nvPr>
            <p:ph type="sldNum" sz="quarter" idx="12"/>
          </p:nvPr>
        </p:nvSpPr>
        <p:spPr>
          <a:noFill/>
        </p:spPr>
        <p:txBody>
          <a:bodyPr/>
          <a:lstStyle/>
          <a:p>
            <a:pPr fontAlgn="base">
              <a:spcBef>
                <a:spcPct val="0"/>
              </a:spcBef>
              <a:spcAft>
                <a:spcPct val="0"/>
              </a:spcAft>
            </a:pPr>
            <a:r>
              <a:rPr lang="en-US"/>
              <a:t>1A-</a:t>
            </a:r>
            <a:fld id="{CE17E6BE-E122-4C4B-98D6-78C63303B37A}" type="slidenum">
              <a:rPr lang="en-US"/>
              <a:pPr fontAlgn="base">
                <a:spcBef>
                  <a:spcPct val="0"/>
                </a:spcBef>
                <a:spcAft>
                  <a:spcPct val="0"/>
                </a:spcAft>
              </a:pPr>
              <a:t>24</a:t>
            </a:fld>
            <a:endParaRPr lang="en-US"/>
          </a:p>
        </p:txBody>
      </p:sp>
      <p:sp>
        <p:nvSpPr>
          <p:cNvPr id="34821" name="Rectangle 10"/>
          <p:cNvSpPr>
            <a:spLocks noChangeArrowheads="1"/>
          </p:cNvSpPr>
          <p:nvPr/>
        </p:nvSpPr>
        <p:spPr bwMode="auto">
          <a:xfrm>
            <a:off x="3314700" y="2566988"/>
            <a:ext cx="9144000" cy="0"/>
          </a:xfrm>
          <a:prstGeom prst="rect">
            <a:avLst/>
          </a:prstGeom>
          <a:noFill/>
          <a:ln w="9525">
            <a:noFill/>
            <a:miter lim="800000"/>
            <a:headEnd/>
            <a:tailEnd/>
          </a:ln>
        </p:spPr>
        <p:txBody>
          <a:bodyPr>
            <a:spAutoFit/>
          </a:bodyPr>
          <a:lstStyle/>
          <a:p>
            <a:endParaRPr lang="en-US">
              <a:latin typeface="Century Gothic" pitchFamily="34" charset="0"/>
            </a:endParaRPr>
          </a:p>
        </p:txBody>
      </p:sp>
      <p:pic>
        <p:nvPicPr>
          <p:cNvPr id="34822" name="Picture 5">
            <a:hlinkClick r:id="rId3" tooltip="Sun Microsystems, Inc., manufacturer of workstations"/>
          </p:cNvPr>
          <p:cNvPicPr>
            <a:picLocks noChangeAspect="1" noChangeArrowheads="1"/>
          </p:cNvPicPr>
          <p:nvPr/>
        </p:nvPicPr>
        <p:blipFill>
          <a:blip r:embed="rId4"/>
          <a:srcRect/>
          <a:stretch>
            <a:fillRect/>
          </a:stretch>
        </p:blipFill>
        <p:spPr bwMode="auto">
          <a:xfrm>
            <a:off x="6781800" y="4191000"/>
            <a:ext cx="2049463" cy="2184400"/>
          </a:xfrm>
          <a:prstGeom prst="rect">
            <a:avLst/>
          </a:prstGeom>
          <a:noFill/>
          <a:ln w="31750">
            <a:solidFill>
              <a:schemeClr val="hlink"/>
            </a:solidFill>
            <a:miter lim="800000"/>
            <a:headEnd/>
            <a:tailEnd/>
          </a:ln>
        </p:spPr>
      </p:pic>
      <p:pic>
        <p:nvPicPr>
          <p:cNvPr id="34823" name="Picture 9"/>
          <p:cNvPicPr>
            <a:picLocks noChangeAspect="1" noChangeArrowheads="1"/>
          </p:cNvPicPr>
          <p:nvPr/>
        </p:nvPicPr>
        <p:blipFill>
          <a:blip r:embed="rId5"/>
          <a:srcRect/>
          <a:stretch>
            <a:fillRect/>
          </a:stretch>
        </p:blipFill>
        <p:spPr bwMode="auto">
          <a:xfrm>
            <a:off x="6400800" y="1752600"/>
            <a:ext cx="2514600" cy="2176463"/>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mtClean="0"/>
              <a:t>Computers For Individual Use</a:t>
            </a:r>
          </a:p>
        </p:txBody>
      </p:sp>
      <p:sp>
        <p:nvSpPr>
          <p:cNvPr id="35843" name="Rectangle 3"/>
          <p:cNvSpPr>
            <a:spLocks noGrp="1" noChangeArrowheads="1"/>
          </p:cNvSpPr>
          <p:nvPr>
            <p:ph idx="1"/>
          </p:nvPr>
        </p:nvSpPr>
        <p:spPr/>
        <p:txBody>
          <a:bodyPr/>
          <a:lstStyle/>
          <a:p>
            <a:r>
              <a:rPr lang="en-US" smtClean="0"/>
              <a:t>Notebook computers</a:t>
            </a:r>
          </a:p>
          <a:p>
            <a:pPr lvl="1"/>
            <a:r>
              <a:rPr lang="en-US" smtClean="0"/>
              <a:t>Small portable computers</a:t>
            </a:r>
          </a:p>
          <a:p>
            <a:pPr lvl="1"/>
            <a:r>
              <a:rPr lang="en-US" smtClean="0"/>
              <a:t>Weighs between 3 and 8 pounds</a:t>
            </a:r>
          </a:p>
          <a:p>
            <a:pPr lvl="1"/>
            <a:r>
              <a:rPr lang="en-US" smtClean="0"/>
              <a:t>About 8 ½ by 11 inches</a:t>
            </a:r>
          </a:p>
          <a:p>
            <a:pPr lvl="1"/>
            <a:r>
              <a:rPr lang="en-US" smtClean="0"/>
              <a:t>Typically as powerful as a desktop</a:t>
            </a:r>
          </a:p>
          <a:p>
            <a:pPr lvl="1"/>
            <a:r>
              <a:rPr lang="en-US" smtClean="0"/>
              <a:t>Can include a docking station</a:t>
            </a:r>
          </a:p>
        </p:txBody>
      </p:sp>
      <p:sp>
        <p:nvSpPr>
          <p:cNvPr id="35844" name="Slide Number Placeholder 3"/>
          <p:cNvSpPr>
            <a:spLocks noGrp="1"/>
          </p:cNvSpPr>
          <p:nvPr>
            <p:ph type="sldNum" sz="quarter" idx="12"/>
          </p:nvPr>
        </p:nvSpPr>
        <p:spPr>
          <a:noFill/>
        </p:spPr>
        <p:txBody>
          <a:bodyPr/>
          <a:lstStyle/>
          <a:p>
            <a:pPr fontAlgn="base">
              <a:spcBef>
                <a:spcPct val="0"/>
              </a:spcBef>
              <a:spcAft>
                <a:spcPct val="0"/>
              </a:spcAft>
            </a:pPr>
            <a:r>
              <a:rPr lang="en-US"/>
              <a:t>1A-</a:t>
            </a:r>
            <a:fld id="{D2261D47-E443-4286-B0B7-708CB96D9260}" type="slidenum">
              <a:rPr lang="en-US"/>
              <a:pPr fontAlgn="base">
                <a:spcBef>
                  <a:spcPct val="0"/>
                </a:spcBef>
                <a:spcAft>
                  <a:spcPct val="0"/>
                </a:spcAft>
              </a:pPr>
              <a:t>25</a:t>
            </a:fld>
            <a:endParaRPr lang="en-US"/>
          </a:p>
        </p:txBody>
      </p:sp>
      <p:pic>
        <p:nvPicPr>
          <p:cNvPr id="35845" name="Picture 9"/>
          <p:cNvPicPr>
            <a:picLocks noChangeAspect="1" noChangeArrowheads="1"/>
          </p:cNvPicPr>
          <p:nvPr/>
        </p:nvPicPr>
        <p:blipFill>
          <a:blip r:embed="rId3"/>
          <a:srcRect/>
          <a:stretch>
            <a:fillRect/>
          </a:stretch>
        </p:blipFill>
        <p:spPr bwMode="auto">
          <a:xfrm>
            <a:off x="5715000" y="4572000"/>
            <a:ext cx="2895600" cy="1973263"/>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Content Placeholder 2"/>
          <p:cNvSpPr>
            <a:spLocks noGrp="1"/>
          </p:cNvSpPr>
          <p:nvPr>
            <p:ph idx="1"/>
          </p:nvPr>
        </p:nvSpPr>
        <p:spPr>
          <a:xfrm>
            <a:off x="0" y="2057400"/>
            <a:ext cx="9144000" cy="2514600"/>
          </a:xfrm>
        </p:spPr>
        <p:txBody>
          <a:bodyPr/>
          <a:lstStyle/>
          <a:p>
            <a:r>
              <a:rPr lang="en-US" dirty="0" smtClean="0"/>
              <a:t>Contrast desktop and notebook computers. Focus on the pros and cons of each type of computer.</a:t>
            </a:r>
          </a:p>
          <a:p>
            <a:endParaRPr lang="en-US" dirty="0" smtClean="0"/>
          </a:p>
        </p:txBody>
      </p:sp>
      <p:sp>
        <p:nvSpPr>
          <p:cNvPr id="5" name="Title 4"/>
          <p:cNvSpPr>
            <a:spLocks noGrp="1"/>
          </p:cNvSpPr>
          <p:nvPr>
            <p:ph type="title"/>
          </p:nvPr>
        </p:nvSpPr>
        <p:spPr/>
        <p:txBody>
          <a:bodyPr/>
          <a:lstStyle/>
          <a:p>
            <a:endParaRPr lang="en-US"/>
          </a:p>
        </p:txBody>
      </p:sp>
      <p:pic>
        <p:nvPicPr>
          <p:cNvPr id="36868" name="Picture 4"/>
          <p:cNvPicPr>
            <a:picLocks noChangeAspect="1" noChangeArrowheads="1"/>
          </p:cNvPicPr>
          <p:nvPr/>
        </p:nvPicPr>
        <p:blipFill>
          <a:blip r:embed="rId2"/>
          <a:srcRect/>
          <a:stretch>
            <a:fillRect/>
          </a:stretch>
        </p:blipFill>
        <p:spPr bwMode="auto">
          <a:xfrm>
            <a:off x="0" y="533400"/>
            <a:ext cx="2324100" cy="1485900"/>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76200" y="-228600"/>
            <a:ext cx="8534400" cy="990600"/>
          </a:xfrm>
        </p:spPr>
        <p:txBody>
          <a:bodyPr/>
          <a:lstStyle/>
          <a:p>
            <a:r>
              <a:rPr lang="en-US" smtClean="0"/>
              <a:t>Computers For Individual Use</a:t>
            </a:r>
          </a:p>
        </p:txBody>
      </p:sp>
      <p:sp>
        <p:nvSpPr>
          <p:cNvPr id="37891" name="Rectangle 3"/>
          <p:cNvSpPr>
            <a:spLocks noGrp="1" noChangeArrowheads="1"/>
          </p:cNvSpPr>
          <p:nvPr>
            <p:ph type="body" sz="half" idx="1"/>
          </p:nvPr>
        </p:nvSpPr>
        <p:spPr>
          <a:xfrm>
            <a:off x="609600" y="990600"/>
            <a:ext cx="4419600" cy="5410200"/>
          </a:xfrm>
        </p:spPr>
        <p:txBody>
          <a:bodyPr/>
          <a:lstStyle/>
          <a:p>
            <a:r>
              <a:rPr lang="en-US" sz="2800" smtClean="0"/>
              <a:t>Tablet computers</a:t>
            </a:r>
          </a:p>
          <a:p>
            <a:pPr lvl="1"/>
            <a:r>
              <a:rPr lang="en-US" sz="2400" smtClean="0"/>
              <a:t>Newest development in portable computers</a:t>
            </a:r>
          </a:p>
          <a:p>
            <a:pPr lvl="1"/>
            <a:r>
              <a:rPr lang="en-US" sz="2400" smtClean="0"/>
              <a:t>Input is through </a:t>
            </a:r>
            <a:br>
              <a:rPr lang="en-US" sz="2400" smtClean="0"/>
            </a:br>
            <a:r>
              <a:rPr lang="en-US" sz="2400" smtClean="0"/>
              <a:t>a pen</a:t>
            </a:r>
          </a:p>
          <a:p>
            <a:pPr lvl="1"/>
            <a:r>
              <a:rPr lang="en-US" sz="2400" smtClean="0"/>
              <a:t>Run specialized versions of office products</a:t>
            </a:r>
          </a:p>
        </p:txBody>
      </p:sp>
      <p:sp>
        <p:nvSpPr>
          <p:cNvPr id="37892" name="Slide Number Placeholder 4"/>
          <p:cNvSpPr>
            <a:spLocks noGrp="1"/>
          </p:cNvSpPr>
          <p:nvPr>
            <p:ph type="sldNum" sz="quarter" idx="10"/>
          </p:nvPr>
        </p:nvSpPr>
        <p:spPr>
          <a:noFill/>
        </p:spPr>
        <p:txBody>
          <a:bodyPr/>
          <a:lstStyle/>
          <a:p>
            <a:pPr fontAlgn="base">
              <a:spcBef>
                <a:spcPct val="0"/>
              </a:spcBef>
              <a:spcAft>
                <a:spcPct val="0"/>
              </a:spcAft>
            </a:pPr>
            <a:r>
              <a:rPr lang="en-US" smtClean="0"/>
              <a:t>1A-</a:t>
            </a:r>
            <a:fld id="{275D062E-4DC0-45D1-BA07-2B8222A74435}" type="slidenum">
              <a:rPr lang="en-US" smtClean="0"/>
              <a:pPr fontAlgn="base">
                <a:spcBef>
                  <a:spcPct val="0"/>
                </a:spcBef>
                <a:spcAft>
                  <a:spcPct val="0"/>
                </a:spcAft>
              </a:pPr>
              <a:t>27</a:t>
            </a:fld>
            <a:endParaRPr lang="en-US" smtClean="0"/>
          </a:p>
        </p:txBody>
      </p:sp>
      <p:pic>
        <p:nvPicPr>
          <p:cNvPr id="37893" name="Picture 4"/>
          <p:cNvPicPr>
            <a:picLocks noChangeAspect="1" noChangeArrowheads="1"/>
          </p:cNvPicPr>
          <p:nvPr/>
        </p:nvPicPr>
        <p:blipFill>
          <a:blip r:embed="rId3"/>
          <a:srcRect/>
          <a:stretch>
            <a:fillRect/>
          </a:stretch>
        </p:blipFill>
        <p:spPr bwMode="auto">
          <a:xfrm>
            <a:off x="5181600" y="2133600"/>
            <a:ext cx="3657600" cy="24765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a:spLocks noGrp="1" noChangeArrowheads="1"/>
          </p:cNvSpPr>
          <p:nvPr>
            <p:ph type="title"/>
          </p:nvPr>
        </p:nvSpPr>
        <p:spPr/>
        <p:txBody>
          <a:bodyPr/>
          <a:lstStyle/>
          <a:p>
            <a:r>
              <a:rPr lang="en-US" smtClean="0"/>
              <a:t>Computers For Individual Use</a:t>
            </a:r>
          </a:p>
        </p:txBody>
      </p:sp>
      <p:sp>
        <p:nvSpPr>
          <p:cNvPr id="38915" name="Rectangle 3"/>
          <p:cNvSpPr>
            <a:spLocks noGrp="1" noChangeArrowheads="1"/>
          </p:cNvSpPr>
          <p:nvPr>
            <p:ph idx="1"/>
          </p:nvPr>
        </p:nvSpPr>
        <p:spPr/>
        <p:txBody>
          <a:bodyPr/>
          <a:lstStyle/>
          <a:p>
            <a:r>
              <a:rPr lang="en-US" smtClean="0"/>
              <a:t>Handheld computers</a:t>
            </a:r>
          </a:p>
          <a:p>
            <a:pPr lvl="1"/>
            <a:r>
              <a:rPr lang="en-US" smtClean="0"/>
              <a:t>Very small computers</a:t>
            </a:r>
          </a:p>
          <a:p>
            <a:pPr lvl="1"/>
            <a:r>
              <a:rPr lang="en-US" smtClean="0"/>
              <a:t>Personal Digital Assistants (PDA)</a:t>
            </a:r>
          </a:p>
          <a:p>
            <a:pPr lvl="1"/>
            <a:r>
              <a:rPr lang="en-US" smtClean="0"/>
              <a:t>Note taking or contact management</a:t>
            </a:r>
          </a:p>
          <a:p>
            <a:pPr lvl="1"/>
            <a:r>
              <a:rPr lang="en-US" smtClean="0"/>
              <a:t>Data can synchronize with a desktop</a:t>
            </a:r>
          </a:p>
          <a:p>
            <a:r>
              <a:rPr lang="en-US" smtClean="0"/>
              <a:t>Smart phones</a:t>
            </a:r>
          </a:p>
          <a:p>
            <a:pPr lvl="1"/>
            <a:r>
              <a:rPr lang="en-US" smtClean="0"/>
              <a:t>Hybrid of cell phone and PDA</a:t>
            </a:r>
          </a:p>
          <a:p>
            <a:pPr lvl="1"/>
            <a:r>
              <a:rPr lang="en-US" smtClean="0"/>
              <a:t>Web surfing, e-mail access</a:t>
            </a:r>
          </a:p>
        </p:txBody>
      </p:sp>
      <p:sp>
        <p:nvSpPr>
          <p:cNvPr id="38916" name="Slide Number Placeholder 3"/>
          <p:cNvSpPr>
            <a:spLocks noGrp="1"/>
          </p:cNvSpPr>
          <p:nvPr>
            <p:ph type="sldNum" sz="quarter" idx="12"/>
          </p:nvPr>
        </p:nvSpPr>
        <p:spPr>
          <a:noFill/>
        </p:spPr>
        <p:txBody>
          <a:bodyPr/>
          <a:lstStyle/>
          <a:p>
            <a:pPr fontAlgn="base">
              <a:spcBef>
                <a:spcPct val="0"/>
              </a:spcBef>
              <a:spcAft>
                <a:spcPct val="0"/>
              </a:spcAft>
            </a:pPr>
            <a:r>
              <a:rPr lang="en-US"/>
              <a:t>1A-</a:t>
            </a:r>
            <a:fld id="{6692CFE4-7986-4DAC-8FBF-FE99460EE2A5}" type="slidenum">
              <a:rPr lang="en-US"/>
              <a:pPr fontAlgn="base">
                <a:spcBef>
                  <a:spcPct val="0"/>
                </a:spcBef>
                <a:spcAft>
                  <a:spcPct val="0"/>
                </a:spcAft>
              </a:pPr>
              <a:t>28</a:t>
            </a:fld>
            <a:endParaRPr lang="en-US"/>
          </a:p>
        </p:txBody>
      </p:sp>
      <p:pic>
        <p:nvPicPr>
          <p:cNvPr id="38917" name="Picture 7"/>
          <p:cNvPicPr>
            <a:picLocks noChangeAspect="1" noChangeArrowheads="1"/>
          </p:cNvPicPr>
          <p:nvPr/>
        </p:nvPicPr>
        <p:blipFill>
          <a:blip r:embed="rId3"/>
          <a:srcRect/>
          <a:stretch>
            <a:fillRect/>
          </a:stretch>
        </p:blipFill>
        <p:spPr bwMode="auto">
          <a:xfrm>
            <a:off x="7010400" y="1600200"/>
            <a:ext cx="1792288" cy="25146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Smart Phone: Black Berry</a:t>
            </a:r>
          </a:p>
        </p:txBody>
      </p:sp>
      <p:sp>
        <p:nvSpPr>
          <p:cNvPr id="39939" name="Content Placeholder 2"/>
          <p:cNvSpPr>
            <a:spLocks noGrp="1"/>
          </p:cNvSpPr>
          <p:nvPr>
            <p:ph idx="1"/>
          </p:nvPr>
        </p:nvSpPr>
        <p:spPr/>
        <p:txBody>
          <a:bodyPr/>
          <a:lstStyle/>
          <a:p>
            <a:r>
              <a:rPr lang="en-US" smtClean="0"/>
              <a:t>Features</a:t>
            </a:r>
          </a:p>
          <a:p>
            <a:pPr lvl="1"/>
            <a:r>
              <a:rPr lang="en-US" smtClean="0"/>
              <a:t>Phone</a:t>
            </a:r>
          </a:p>
          <a:p>
            <a:pPr lvl="1"/>
            <a:r>
              <a:rPr lang="en-US" smtClean="0"/>
              <a:t>IM</a:t>
            </a:r>
          </a:p>
          <a:p>
            <a:pPr lvl="1"/>
            <a:r>
              <a:rPr lang="en-US" smtClean="0"/>
              <a:t>Internet (Email, Browsing)</a:t>
            </a:r>
          </a:p>
          <a:p>
            <a:pPr lvl="1"/>
            <a:r>
              <a:rPr lang="en-US" smtClean="0"/>
              <a:t>Camera</a:t>
            </a:r>
          </a:p>
          <a:p>
            <a:pPr lvl="1"/>
            <a:r>
              <a:rPr lang="en-US" smtClean="0"/>
              <a:t>Video Recording</a:t>
            </a:r>
          </a:p>
        </p:txBody>
      </p:sp>
      <p:pic>
        <p:nvPicPr>
          <p:cNvPr id="39940" name="Picture 2" descr="Image of a BlackBerry Bold Smartphone"/>
          <p:cNvPicPr>
            <a:picLocks noChangeAspect="1" noChangeArrowheads="1"/>
          </p:cNvPicPr>
          <p:nvPr/>
        </p:nvPicPr>
        <p:blipFill>
          <a:blip r:embed="rId2"/>
          <a:srcRect/>
          <a:stretch>
            <a:fillRect/>
          </a:stretch>
        </p:blipFill>
        <p:spPr bwMode="auto">
          <a:xfrm>
            <a:off x="6934200" y="1295400"/>
            <a:ext cx="1266825" cy="2371725"/>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533400" y="2057400"/>
            <a:ext cx="8001000" cy="1493838"/>
          </a:xfrm>
          <a:prstGeom prst="rect">
            <a:avLst/>
          </a:prstGeom>
          <a:noFill/>
          <a:ln w="9525">
            <a:noFill/>
            <a:miter lim="800000"/>
            <a:headEnd/>
            <a:tailEnd/>
          </a:ln>
          <a:effectLst/>
        </p:spPr>
        <p:txBody>
          <a:bodyPr lIns="92075" tIns="46038" rIns="92075" bIns="46038">
            <a:spAutoFit/>
          </a:bodyPr>
          <a:lstStyle/>
          <a:p>
            <a:pPr eaLnBrk="0" hangingPunct="0">
              <a:spcBef>
                <a:spcPct val="50000"/>
              </a:spcBef>
            </a:pPr>
            <a:r>
              <a:rPr lang="en-US" sz="4400" b="1" u="sng"/>
              <a:t>Computer</a:t>
            </a:r>
            <a:r>
              <a:rPr lang="en-US" sz="4800" b="1"/>
              <a:t> </a:t>
            </a:r>
            <a:r>
              <a:rPr lang="en-US" sz="4400"/>
              <a:t>-</a:t>
            </a:r>
            <a:r>
              <a:rPr lang="en-US"/>
              <a:t>  </a:t>
            </a:r>
            <a:r>
              <a:rPr lang="en-US" sz="4400">
                <a:solidFill>
                  <a:schemeClr val="accent2"/>
                </a:solidFill>
              </a:rPr>
              <a:t>an electronic device used to process data.</a:t>
            </a:r>
            <a:endParaRPr lang="en-US" sz="4400"/>
          </a:p>
        </p:txBody>
      </p:sp>
      <p:pic>
        <p:nvPicPr>
          <p:cNvPr id="8195" name="Picture 3" descr="D:\Norton\Image7.jpg"/>
          <p:cNvPicPr>
            <a:picLocks noChangeAspect="1" noChangeArrowheads="1"/>
          </p:cNvPicPr>
          <p:nvPr/>
        </p:nvPicPr>
        <p:blipFill>
          <a:blip r:embed="rId4"/>
          <a:srcRect/>
          <a:stretch>
            <a:fillRect/>
          </a:stretch>
        </p:blipFill>
        <p:spPr bwMode="auto">
          <a:xfrm>
            <a:off x="3962400" y="4191000"/>
            <a:ext cx="1633538" cy="1560513"/>
          </a:xfrm>
          <a:prstGeom prst="rect">
            <a:avLst/>
          </a:prstGeom>
          <a:noFill/>
        </p:spPr>
      </p:pic>
      <p:sp>
        <p:nvSpPr>
          <p:cNvPr id="8196" name="Text Box 4"/>
          <p:cNvSpPr txBox="1">
            <a:spLocks noChangeArrowheads="1"/>
          </p:cNvSpPr>
          <p:nvPr/>
        </p:nvSpPr>
        <p:spPr bwMode="auto">
          <a:xfrm>
            <a:off x="4403725" y="4421188"/>
            <a:ext cx="776288" cy="396875"/>
          </a:xfrm>
          <a:prstGeom prst="rect">
            <a:avLst/>
          </a:prstGeom>
          <a:noFill/>
          <a:ln w="12700">
            <a:noFill/>
            <a:miter lim="800000"/>
            <a:headEnd type="none" w="sm" len="sm"/>
            <a:tailEnd type="none" w="sm" len="sm"/>
          </a:ln>
          <a:effectLst/>
        </p:spPr>
        <p:txBody>
          <a:bodyPr wrap="none">
            <a:spAutoFit/>
          </a:bodyPr>
          <a:lstStyle/>
          <a:p>
            <a:r>
              <a:rPr lang="en-US" sz="2000"/>
              <a:t>abcde</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1000"/>
                                  </p:stCondLst>
                                  <p:childTnLst>
                                    <p:set>
                                      <p:cBhvr>
                                        <p:cTn id="6" dur="1" fill="hold">
                                          <p:stCondLst>
                                            <p:cond delay="0"/>
                                          </p:stCondLst>
                                        </p:cTn>
                                        <p:tgtEl>
                                          <p:spTgt spid="8195"/>
                                        </p:tgtEl>
                                        <p:attrNameLst>
                                          <p:attrName>style.visibility</p:attrName>
                                        </p:attrNameLst>
                                      </p:cBhvr>
                                      <p:to>
                                        <p:strVal val="visible"/>
                                      </p:to>
                                    </p:set>
                                    <p:anim calcmode="lin" valueType="num">
                                      <p:cBhvr>
                                        <p:cTn id="7" dur="5000" fill="hold"/>
                                        <p:tgtEl>
                                          <p:spTgt spid="8195"/>
                                        </p:tgtEl>
                                        <p:attrNameLst>
                                          <p:attrName>ppt_w</p:attrName>
                                        </p:attrNameLst>
                                      </p:cBhvr>
                                      <p:tavLst>
                                        <p:tav tm="0" fmla="#ppt_w*sin(2.5*pi*$)">
                                          <p:val>
                                            <p:fltVal val="0"/>
                                          </p:val>
                                        </p:tav>
                                        <p:tav tm="100000">
                                          <p:val>
                                            <p:fltVal val="1"/>
                                          </p:val>
                                        </p:tav>
                                      </p:tavLst>
                                    </p:anim>
                                    <p:anim calcmode="lin" valueType="num">
                                      <p:cBhvr>
                                        <p:cTn id="8" dur="5000" fill="hold"/>
                                        <p:tgtEl>
                                          <p:spTgt spid="8195"/>
                                        </p:tgtEl>
                                        <p:attrNameLst>
                                          <p:attrName>ppt_h</p:attrName>
                                        </p:attrNameLst>
                                      </p:cBhvr>
                                      <p:tavLst>
                                        <p:tav tm="0">
                                          <p:val>
                                            <p:strVal val="#ppt_h"/>
                                          </p:val>
                                        </p:tav>
                                        <p:tav tm="100000">
                                          <p:val>
                                            <p:strVal val="#ppt_h"/>
                                          </p:val>
                                        </p:tav>
                                      </p:tavLst>
                                    </p:anim>
                                  </p:childTnLst>
                                </p:cTn>
                              </p:par>
                            </p:childTnLst>
                          </p:cTn>
                        </p:par>
                        <p:par>
                          <p:cTn id="9" fill="hold">
                            <p:stCondLst>
                              <p:cond delay="6000"/>
                            </p:stCondLst>
                            <p:childTnLst>
                              <p:par>
                                <p:cTn id="10" presetID="1" presetClass="entr" presetSubtype="0" fill="hold" grpId="0" nodeType="afterEffect">
                                  <p:stCondLst>
                                    <p:cond delay="1000"/>
                                  </p:stCondLst>
                                  <p:iterate type="lt">
                                    <p:tmAbs val="75"/>
                                  </p:iterate>
                                  <p:childTnLst>
                                    <p:set>
                                      <p:cBhvr>
                                        <p:cTn id="11" dur="1" fill="hold">
                                          <p:stCondLst>
                                            <p:cond delay="74"/>
                                          </p:stCondLst>
                                        </p:cTn>
                                        <p:tgtEl>
                                          <p:spTgt spid="8196"/>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3" name="TYP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smtClean="0"/>
              <a:t>Computers For Organizations</a:t>
            </a:r>
          </a:p>
        </p:txBody>
      </p:sp>
      <p:sp>
        <p:nvSpPr>
          <p:cNvPr id="40963" name="Rectangle 3"/>
          <p:cNvSpPr>
            <a:spLocks noGrp="1" noChangeArrowheads="1"/>
          </p:cNvSpPr>
          <p:nvPr>
            <p:ph idx="1"/>
          </p:nvPr>
        </p:nvSpPr>
        <p:spPr/>
        <p:txBody>
          <a:bodyPr/>
          <a:lstStyle/>
          <a:p>
            <a:r>
              <a:rPr lang="en-US" smtClean="0"/>
              <a:t>Network servers</a:t>
            </a:r>
          </a:p>
          <a:p>
            <a:pPr lvl="1"/>
            <a:r>
              <a:rPr lang="en-US" smtClean="0"/>
              <a:t>Centralized computer</a:t>
            </a:r>
          </a:p>
          <a:p>
            <a:pPr lvl="1"/>
            <a:r>
              <a:rPr lang="en-US" smtClean="0"/>
              <a:t>All other computers connect</a:t>
            </a:r>
          </a:p>
          <a:p>
            <a:pPr lvl="1"/>
            <a:r>
              <a:rPr lang="en-US" smtClean="0"/>
              <a:t>Provides access to network resources</a:t>
            </a:r>
          </a:p>
          <a:p>
            <a:pPr lvl="1"/>
            <a:r>
              <a:rPr lang="en-US" smtClean="0"/>
              <a:t>Multiple servers are called server farms</a:t>
            </a:r>
          </a:p>
          <a:p>
            <a:pPr lvl="1"/>
            <a:r>
              <a:rPr lang="en-US" smtClean="0"/>
              <a:t>Often simply a powerful desktop</a:t>
            </a:r>
          </a:p>
        </p:txBody>
      </p:sp>
      <p:sp>
        <p:nvSpPr>
          <p:cNvPr id="40964" name="Slide Number Placeholder 3"/>
          <p:cNvSpPr>
            <a:spLocks noGrp="1"/>
          </p:cNvSpPr>
          <p:nvPr>
            <p:ph type="sldNum" sz="quarter" idx="12"/>
          </p:nvPr>
        </p:nvSpPr>
        <p:spPr>
          <a:noFill/>
        </p:spPr>
        <p:txBody>
          <a:bodyPr/>
          <a:lstStyle/>
          <a:p>
            <a:pPr fontAlgn="base">
              <a:spcBef>
                <a:spcPct val="0"/>
              </a:spcBef>
              <a:spcAft>
                <a:spcPct val="0"/>
              </a:spcAft>
            </a:pPr>
            <a:r>
              <a:rPr lang="en-US"/>
              <a:t>1A-</a:t>
            </a:r>
            <a:fld id="{577670C6-6514-41B1-9B7F-45F05C0B429D}" type="slidenum">
              <a:rPr lang="en-US"/>
              <a:pPr fontAlgn="base">
                <a:spcBef>
                  <a:spcPct val="0"/>
                </a:spcBef>
                <a:spcAft>
                  <a:spcPct val="0"/>
                </a:spcAft>
              </a:pPr>
              <a:t>30</a:t>
            </a:fld>
            <a:endParaRPr lang="en-US"/>
          </a:p>
        </p:txBody>
      </p:sp>
    </p:spTree>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76200" y="-228600"/>
            <a:ext cx="8534400" cy="990600"/>
          </a:xfrm>
        </p:spPr>
        <p:txBody>
          <a:bodyPr/>
          <a:lstStyle/>
          <a:p>
            <a:r>
              <a:rPr lang="en-US" smtClean="0"/>
              <a:t>Computers For Organizations</a:t>
            </a:r>
          </a:p>
        </p:txBody>
      </p:sp>
      <p:sp>
        <p:nvSpPr>
          <p:cNvPr id="41987" name="Rectangle 3"/>
          <p:cNvSpPr>
            <a:spLocks noGrp="1" noChangeArrowheads="1"/>
          </p:cNvSpPr>
          <p:nvPr>
            <p:ph type="body" sz="half" idx="1"/>
          </p:nvPr>
        </p:nvSpPr>
        <p:spPr>
          <a:xfrm>
            <a:off x="228600" y="1143000"/>
            <a:ext cx="4191000" cy="5410200"/>
          </a:xfrm>
        </p:spPr>
        <p:txBody>
          <a:bodyPr/>
          <a:lstStyle/>
          <a:p>
            <a:r>
              <a:rPr lang="en-US" sz="2800" smtClean="0"/>
              <a:t>Mainframes</a:t>
            </a:r>
          </a:p>
          <a:p>
            <a:pPr lvl="1"/>
            <a:r>
              <a:rPr lang="en-US" sz="2400" smtClean="0"/>
              <a:t>Used in large organizations</a:t>
            </a:r>
          </a:p>
          <a:p>
            <a:pPr lvl="1"/>
            <a:r>
              <a:rPr lang="en-US" sz="2400" smtClean="0"/>
              <a:t>Handle thousands </a:t>
            </a:r>
            <a:br>
              <a:rPr lang="en-US" sz="2400" smtClean="0"/>
            </a:br>
            <a:r>
              <a:rPr lang="en-US" sz="2400" smtClean="0"/>
              <a:t>of users</a:t>
            </a:r>
          </a:p>
          <a:p>
            <a:pPr lvl="1"/>
            <a:r>
              <a:rPr lang="en-US" sz="2400" smtClean="0"/>
              <a:t>Users access through a terminal</a:t>
            </a:r>
          </a:p>
          <a:p>
            <a:pPr lvl="2"/>
            <a:r>
              <a:rPr lang="en-US" sz="2000" smtClean="0"/>
              <a:t>Dumb Terminal</a:t>
            </a:r>
          </a:p>
          <a:p>
            <a:pPr lvl="2"/>
            <a:r>
              <a:rPr lang="en-US" sz="2000" smtClean="0"/>
              <a:t>Intelligent Terminal</a:t>
            </a:r>
          </a:p>
        </p:txBody>
      </p:sp>
      <p:sp>
        <p:nvSpPr>
          <p:cNvPr id="41988" name="Slide Number Placeholder 4"/>
          <p:cNvSpPr>
            <a:spLocks noGrp="1"/>
          </p:cNvSpPr>
          <p:nvPr>
            <p:ph type="sldNum" sz="quarter" idx="10"/>
          </p:nvPr>
        </p:nvSpPr>
        <p:spPr>
          <a:noFill/>
        </p:spPr>
        <p:txBody>
          <a:bodyPr/>
          <a:lstStyle/>
          <a:p>
            <a:pPr fontAlgn="base">
              <a:spcBef>
                <a:spcPct val="0"/>
              </a:spcBef>
              <a:spcAft>
                <a:spcPct val="0"/>
              </a:spcAft>
            </a:pPr>
            <a:r>
              <a:rPr lang="en-US" smtClean="0"/>
              <a:t>1A-</a:t>
            </a:r>
            <a:fld id="{1A3EF3A5-7F35-4CCE-8BC5-3AF07C4E02BA}" type="slidenum">
              <a:rPr lang="en-US" smtClean="0"/>
              <a:pPr fontAlgn="base">
                <a:spcBef>
                  <a:spcPct val="0"/>
                </a:spcBef>
                <a:spcAft>
                  <a:spcPct val="0"/>
                </a:spcAft>
              </a:pPr>
              <a:t>31</a:t>
            </a:fld>
            <a:endParaRPr lang="en-US" smtClean="0"/>
          </a:p>
        </p:txBody>
      </p:sp>
      <p:pic>
        <p:nvPicPr>
          <p:cNvPr id="41989" name="Picture 5"/>
          <p:cNvPicPr>
            <a:picLocks noChangeAspect="1" noChangeArrowheads="1"/>
          </p:cNvPicPr>
          <p:nvPr/>
        </p:nvPicPr>
        <p:blipFill>
          <a:blip r:embed="rId2"/>
          <a:srcRect/>
          <a:stretch>
            <a:fillRect/>
          </a:stretch>
        </p:blipFill>
        <p:spPr bwMode="auto">
          <a:xfrm>
            <a:off x="4876800" y="1524000"/>
            <a:ext cx="3978275" cy="2640013"/>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mtClean="0"/>
              <a:t>Computers For Organizations</a:t>
            </a:r>
          </a:p>
        </p:txBody>
      </p:sp>
      <p:sp>
        <p:nvSpPr>
          <p:cNvPr id="43011" name="Rectangle 3"/>
          <p:cNvSpPr>
            <a:spLocks noGrp="1" noChangeArrowheads="1"/>
          </p:cNvSpPr>
          <p:nvPr>
            <p:ph idx="1"/>
          </p:nvPr>
        </p:nvSpPr>
        <p:spPr/>
        <p:txBody>
          <a:bodyPr/>
          <a:lstStyle/>
          <a:p>
            <a:r>
              <a:rPr lang="en-US" smtClean="0"/>
              <a:t>Minicomputers</a:t>
            </a:r>
          </a:p>
          <a:p>
            <a:pPr lvl="1"/>
            <a:r>
              <a:rPr lang="en-US" smtClean="0"/>
              <a:t>Called midrange computers</a:t>
            </a:r>
          </a:p>
          <a:p>
            <a:pPr lvl="1"/>
            <a:r>
              <a:rPr lang="en-US" smtClean="0"/>
              <a:t>Power between mainframe and desktop</a:t>
            </a:r>
          </a:p>
          <a:p>
            <a:pPr lvl="1"/>
            <a:r>
              <a:rPr lang="en-US" smtClean="0"/>
              <a:t>Handle hundreds of users</a:t>
            </a:r>
          </a:p>
          <a:p>
            <a:pPr lvl="1"/>
            <a:r>
              <a:rPr lang="en-US" smtClean="0"/>
              <a:t>Used in smaller organizations</a:t>
            </a:r>
          </a:p>
          <a:p>
            <a:pPr lvl="1"/>
            <a:r>
              <a:rPr lang="en-US" smtClean="0"/>
              <a:t>Users access through a terminal</a:t>
            </a:r>
          </a:p>
        </p:txBody>
      </p:sp>
      <p:sp>
        <p:nvSpPr>
          <p:cNvPr id="43012" name="Slide Number Placeholder 3"/>
          <p:cNvSpPr>
            <a:spLocks noGrp="1"/>
          </p:cNvSpPr>
          <p:nvPr>
            <p:ph type="sldNum" sz="quarter" idx="12"/>
          </p:nvPr>
        </p:nvSpPr>
        <p:spPr>
          <a:noFill/>
        </p:spPr>
        <p:txBody>
          <a:bodyPr/>
          <a:lstStyle/>
          <a:p>
            <a:pPr fontAlgn="base">
              <a:spcBef>
                <a:spcPct val="0"/>
              </a:spcBef>
              <a:spcAft>
                <a:spcPct val="0"/>
              </a:spcAft>
            </a:pPr>
            <a:r>
              <a:rPr lang="en-US"/>
              <a:t>1A-</a:t>
            </a:r>
            <a:fld id="{560EFDB8-6E22-4C35-BA81-3A49278D3180}" type="slidenum">
              <a:rPr lang="en-US"/>
              <a:pPr fontAlgn="base">
                <a:spcBef>
                  <a:spcPct val="0"/>
                </a:spcBef>
                <a:spcAft>
                  <a:spcPct val="0"/>
                </a:spcAft>
              </a:pPr>
              <a:t>32</a:t>
            </a:fld>
            <a:endParaRPr lang="en-US"/>
          </a:p>
        </p:txBody>
      </p:sp>
    </p:spTree>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228600" y="-228600"/>
            <a:ext cx="8534400" cy="990600"/>
          </a:xfrm>
        </p:spPr>
        <p:txBody>
          <a:bodyPr/>
          <a:lstStyle/>
          <a:p>
            <a:r>
              <a:rPr lang="en-US" smtClean="0"/>
              <a:t>Computers For Organizations</a:t>
            </a:r>
          </a:p>
        </p:txBody>
      </p:sp>
      <p:sp>
        <p:nvSpPr>
          <p:cNvPr id="44035" name="Rectangle 3"/>
          <p:cNvSpPr>
            <a:spLocks noGrp="1" noChangeArrowheads="1"/>
          </p:cNvSpPr>
          <p:nvPr>
            <p:ph type="body" sz="half" idx="1"/>
          </p:nvPr>
        </p:nvSpPr>
        <p:spPr>
          <a:xfrm>
            <a:off x="838200" y="990600"/>
            <a:ext cx="3848100" cy="5410200"/>
          </a:xfrm>
        </p:spPr>
        <p:txBody>
          <a:bodyPr/>
          <a:lstStyle/>
          <a:p>
            <a:r>
              <a:rPr lang="en-US" sz="2800" smtClean="0"/>
              <a:t>Supercomputers</a:t>
            </a:r>
          </a:p>
          <a:p>
            <a:pPr lvl="1"/>
            <a:r>
              <a:rPr lang="en-US" sz="2400" smtClean="0"/>
              <a:t>The most powerful computers made</a:t>
            </a:r>
          </a:p>
          <a:p>
            <a:pPr lvl="1"/>
            <a:r>
              <a:rPr lang="en-US" sz="2400" smtClean="0"/>
              <a:t>Handle large and complex calculations</a:t>
            </a:r>
          </a:p>
          <a:p>
            <a:pPr lvl="1"/>
            <a:r>
              <a:rPr lang="en-US" sz="2400" smtClean="0"/>
              <a:t>Process trillions of operations per second</a:t>
            </a:r>
          </a:p>
          <a:p>
            <a:pPr lvl="1"/>
            <a:r>
              <a:rPr lang="en-US" sz="2400" smtClean="0"/>
              <a:t>Found in research organizations</a:t>
            </a:r>
          </a:p>
        </p:txBody>
      </p:sp>
      <p:sp>
        <p:nvSpPr>
          <p:cNvPr id="44036" name="Slide Number Placeholder 4"/>
          <p:cNvSpPr>
            <a:spLocks noGrp="1"/>
          </p:cNvSpPr>
          <p:nvPr>
            <p:ph type="sldNum" sz="quarter" idx="10"/>
          </p:nvPr>
        </p:nvSpPr>
        <p:spPr>
          <a:noFill/>
        </p:spPr>
        <p:txBody>
          <a:bodyPr/>
          <a:lstStyle/>
          <a:p>
            <a:pPr fontAlgn="base">
              <a:spcBef>
                <a:spcPct val="0"/>
              </a:spcBef>
              <a:spcAft>
                <a:spcPct val="0"/>
              </a:spcAft>
            </a:pPr>
            <a:r>
              <a:rPr lang="en-US" smtClean="0"/>
              <a:t>1A-</a:t>
            </a:r>
            <a:fld id="{677E6D6B-585D-4B91-9AE9-9F2FC82CA512}" type="slidenum">
              <a:rPr lang="en-US" smtClean="0"/>
              <a:pPr fontAlgn="base">
                <a:spcBef>
                  <a:spcPct val="0"/>
                </a:spcBef>
                <a:spcAft>
                  <a:spcPct val="0"/>
                </a:spcAft>
              </a:pPr>
              <a:t>33</a:t>
            </a:fld>
            <a:endParaRPr lang="en-US" smtClean="0"/>
          </a:p>
        </p:txBody>
      </p:sp>
      <p:pic>
        <p:nvPicPr>
          <p:cNvPr id="44037" name="Picture 6" descr="supercomputer"/>
          <p:cNvPicPr>
            <a:picLocks noChangeAspect="1" noChangeArrowheads="1"/>
          </p:cNvPicPr>
          <p:nvPr/>
        </p:nvPicPr>
        <p:blipFill>
          <a:blip r:embed="rId3"/>
          <a:srcRect/>
          <a:stretch>
            <a:fillRect/>
          </a:stretch>
        </p:blipFill>
        <p:spPr bwMode="auto">
          <a:xfrm>
            <a:off x="5257800" y="2438400"/>
            <a:ext cx="3327400" cy="22606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Specialized Computers</a:t>
            </a:r>
          </a:p>
        </p:txBody>
      </p:sp>
      <p:sp>
        <p:nvSpPr>
          <p:cNvPr id="45059" name="Content Placeholder 2"/>
          <p:cNvSpPr>
            <a:spLocks noGrp="1"/>
          </p:cNvSpPr>
          <p:nvPr>
            <p:ph idx="1"/>
          </p:nvPr>
        </p:nvSpPr>
        <p:spPr/>
        <p:txBody>
          <a:bodyPr/>
          <a:lstStyle/>
          <a:p>
            <a:r>
              <a:rPr lang="en-US" smtClean="0">
                <a:hlinkClick r:id="rId2" tooltip="PCWorld article on &quot;smart appliances&quot;"/>
              </a:rPr>
              <a:t>Microcontrollers</a:t>
            </a:r>
            <a:endParaRPr lang="en-US" sz="2800" smtClean="0"/>
          </a:p>
          <a:p>
            <a:pPr lvl="1"/>
            <a:r>
              <a:rPr lang="en-US" smtClean="0"/>
              <a:t>also called embedded computers.</a:t>
            </a:r>
          </a:p>
          <a:p>
            <a:pPr lvl="1"/>
            <a:r>
              <a:rPr lang="en-US" smtClean="0"/>
              <a:t>tiny, specialized microprocessors installed in “smart” appliances and automobiles.</a:t>
            </a:r>
          </a:p>
        </p:txBody>
      </p:sp>
      <p:pic>
        <p:nvPicPr>
          <p:cNvPr id="45060" name="Picture 9" descr="saw85558_p0116aL"/>
          <p:cNvPicPr>
            <a:picLocks noChangeAspect="1" noChangeArrowheads="1"/>
          </p:cNvPicPr>
          <p:nvPr/>
        </p:nvPicPr>
        <p:blipFill>
          <a:blip r:embed="rId3"/>
          <a:srcRect/>
          <a:stretch>
            <a:fillRect/>
          </a:stretch>
        </p:blipFill>
        <p:spPr bwMode="auto">
          <a:xfrm>
            <a:off x="4953000" y="3886200"/>
            <a:ext cx="3409950" cy="21971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mtClean="0"/>
              <a:t>Computers Everywhere</a:t>
            </a:r>
          </a:p>
        </p:txBody>
      </p:sp>
      <p:sp>
        <p:nvSpPr>
          <p:cNvPr id="143363" name="Rectangle 3"/>
          <p:cNvSpPr>
            <a:spLocks noGrp="1" noChangeArrowheads="1"/>
          </p:cNvSpPr>
          <p:nvPr>
            <p:ph idx="1"/>
          </p:nvPr>
        </p:nvSpPr>
        <p:spPr/>
        <p:txBody>
          <a:bodyPr/>
          <a:lstStyle/>
          <a:p>
            <a:r>
              <a:rPr lang="en-US" smtClean="0"/>
              <a:t>Not just Desktops, Workstations, Tablet PCs, Handheld PCs (PDAs), Servers, Mainframe computers, Minicomputers</a:t>
            </a:r>
          </a:p>
          <a:p>
            <a:r>
              <a:rPr lang="en-US" smtClean="0"/>
              <a:t>But also…</a:t>
            </a:r>
          </a:p>
          <a:p>
            <a:pPr lvl="1"/>
            <a:r>
              <a:rPr lang="en-US" smtClean="0"/>
              <a:t>Cell phones</a:t>
            </a:r>
          </a:p>
          <a:p>
            <a:pPr lvl="1"/>
            <a:r>
              <a:rPr lang="en-US" smtClean="0"/>
              <a:t>Alarm Clocks</a:t>
            </a:r>
          </a:p>
          <a:p>
            <a:pPr lvl="1"/>
            <a:r>
              <a:rPr lang="en-US" smtClean="0"/>
              <a:t>Microwave Ovens</a:t>
            </a:r>
          </a:p>
          <a:p>
            <a:pPr lvl="1"/>
            <a:r>
              <a:rPr lang="en-US" smtClean="0"/>
              <a:t>Lighting control in a building</a:t>
            </a:r>
          </a:p>
          <a:p>
            <a:pPr lvl="1"/>
            <a:r>
              <a:rPr lang="en-US" smtClean="0"/>
              <a:t>Washing Machines </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3363">
                                            <p:txEl>
                                              <p:pRg st="0" end="0"/>
                                            </p:txEl>
                                          </p:spTgt>
                                        </p:tgtEl>
                                        <p:attrNameLst>
                                          <p:attrName>style.visibility</p:attrName>
                                        </p:attrNameLst>
                                      </p:cBhvr>
                                      <p:to>
                                        <p:strVal val="visible"/>
                                      </p:to>
                                    </p:set>
                                    <p:animEffect transition="in" filter="dissolve">
                                      <p:cBhvr>
                                        <p:cTn id="7" dur="500"/>
                                        <p:tgtEl>
                                          <p:spTgt spid="143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3363">
                                            <p:txEl>
                                              <p:pRg st="1" end="1"/>
                                            </p:txEl>
                                          </p:spTgt>
                                        </p:tgtEl>
                                        <p:attrNameLst>
                                          <p:attrName>style.visibility</p:attrName>
                                        </p:attrNameLst>
                                      </p:cBhvr>
                                      <p:to>
                                        <p:strVal val="visible"/>
                                      </p:to>
                                    </p:set>
                                    <p:animEffect transition="in" filter="dissolve">
                                      <p:cBhvr>
                                        <p:cTn id="12" dur="500"/>
                                        <p:tgtEl>
                                          <p:spTgt spid="143363">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43363">
                                            <p:txEl>
                                              <p:pRg st="2" end="2"/>
                                            </p:txEl>
                                          </p:spTgt>
                                        </p:tgtEl>
                                        <p:attrNameLst>
                                          <p:attrName>style.visibility</p:attrName>
                                        </p:attrNameLst>
                                      </p:cBhvr>
                                      <p:to>
                                        <p:strVal val="visible"/>
                                      </p:to>
                                    </p:set>
                                    <p:animEffect transition="in" filter="dissolve">
                                      <p:cBhvr>
                                        <p:cTn id="15" dur="500"/>
                                        <p:tgtEl>
                                          <p:spTgt spid="143363">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43363">
                                            <p:txEl>
                                              <p:pRg st="3" end="3"/>
                                            </p:txEl>
                                          </p:spTgt>
                                        </p:tgtEl>
                                        <p:attrNameLst>
                                          <p:attrName>style.visibility</p:attrName>
                                        </p:attrNameLst>
                                      </p:cBhvr>
                                      <p:to>
                                        <p:strVal val="visible"/>
                                      </p:to>
                                    </p:set>
                                    <p:animEffect transition="in" filter="dissolve">
                                      <p:cBhvr>
                                        <p:cTn id="18" dur="500"/>
                                        <p:tgtEl>
                                          <p:spTgt spid="143363">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43363">
                                            <p:txEl>
                                              <p:pRg st="4" end="4"/>
                                            </p:txEl>
                                          </p:spTgt>
                                        </p:tgtEl>
                                        <p:attrNameLst>
                                          <p:attrName>style.visibility</p:attrName>
                                        </p:attrNameLst>
                                      </p:cBhvr>
                                      <p:to>
                                        <p:strVal val="visible"/>
                                      </p:to>
                                    </p:set>
                                    <p:animEffect transition="in" filter="dissolve">
                                      <p:cBhvr>
                                        <p:cTn id="21" dur="500"/>
                                        <p:tgtEl>
                                          <p:spTgt spid="143363">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43363">
                                            <p:txEl>
                                              <p:pRg st="5" end="5"/>
                                            </p:txEl>
                                          </p:spTgt>
                                        </p:tgtEl>
                                        <p:attrNameLst>
                                          <p:attrName>style.visibility</p:attrName>
                                        </p:attrNameLst>
                                      </p:cBhvr>
                                      <p:to>
                                        <p:strVal val="visible"/>
                                      </p:to>
                                    </p:set>
                                    <p:animEffect transition="in" filter="dissolve">
                                      <p:cBhvr>
                                        <p:cTn id="24" dur="500"/>
                                        <p:tgtEl>
                                          <p:spTgt spid="143363">
                                            <p:txEl>
                                              <p:pRg st="5" end="5"/>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3363">
                                            <p:txEl>
                                              <p:pRg st="6" end="6"/>
                                            </p:txEl>
                                          </p:spTgt>
                                        </p:tgtEl>
                                        <p:attrNameLst>
                                          <p:attrName>style.visibility</p:attrName>
                                        </p:attrNameLst>
                                      </p:cBhvr>
                                      <p:to>
                                        <p:strVal val="visible"/>
                                      </p:to>
                                    </p:set>
                                    <p:animEffect transition="in" filter="dissolve">
                                      <p:cBhvr>
                                        <p:cTn id="27" dur="500"/>
                                        <p:tgtEl>
                                          <p:spTgt spid="1433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mtClean="0"/>
              <a:t>Computers In Society</a:t>
            </a:r>
          </a:p>
        </p:txBody>
      </p:sp>
      <p:sp>
        <p:nvSpPr>
          <p:cNvPr id="47107" name="Rectangle 3"/>
          <p:cNvSpPr>
            <a:spLocks noGrp="1" noChangeArrowheads="1"/>
          </p:cNvSpPr>
          <p:nvPr>
            <p:ph idx="1"/>
          </p:nvPr>
        </p:nvSpPr>
        <p:spPr/>
        <p:txBody>
          <a:bodyPr/>
          <a:lstStyle/>
          <a:p>
            <a:r>
              <a:rPr lang="en-US" smtClean="0"/>
              <a:t>More impact than any other invention</a:t>
            </a:r>
          </a:p>
          <a:p>
            <a:pPr lvl="1"/>
            <a:r>
              <a:rPr lang="en-US" smtClean="0"/>
              <a:t>Changed work and leisure activities</a:t>
            </a:r>
          </a:p>
          <a:p>
            <a:pPr lvl="1"/>
            <a:r>
              <a:rPr lang="en-US" smtClean="0"/>
              <a:t>Used by all demographic groups</a:t>
            </a:r>
          </a:p>
          <a:p>
            <a:r>
              <a:rPr lang="en-US" smtClean="0"/>
              <a:t>Computers are important because:</a:t>
            </a:r>
          </a:p>
          <a:p>
            <a:pPr lvl="1"/>
            <a:r>
              <a:rPr lang="en-US" smtClean="0"/>
              <a:t>Provide information to users</a:t>
            </a:r>
          </a:p>
          <a:p>
            <a:pPr lvl="1"/>
            <a:r>
              <a:rPr lang="en-US" smtClean="0"/>
              <a:t>Information is critical to our society</a:t>
            </a:r>
          </a:p>
          <a:p>
            <a:pPr lvl="1"/>
            <a:r>
              <a:rPr lang="en-US" smtClean="0"/>
              <a:t>Managing information is difficult </a:t>
            </a:r>
          </a:p>
          <a:p>
            <a:endParaRPr lang="en-US" smtClean="0"/>
          </a:p>
          <a:p>
            <a:pPr lvl="1"/>
            <a:endParaRPr lang="en-US" smtClean="0"/>
          </a:p>
        </p:txBody>
      </p:sp>
      <p:sp>
        <p:nvSpPr>
          <p:cNvPr id="47108" name="Slide Number Placeholder 3"/>
          <p:cNvSpPr>
            <a:spLocks noGrp="1"/>
          </p:cNvSpPr>
          <p:nvPr>
            <p:ph type="sldNum" sz="quarter" idx="12"/>
          </p:nvPr>
        </p:nvSpPr>
        <p:spPr>
          <a:noFill/>
        </p:spPr>
        <p:txBody>
          <a:bodyPr/>
          <a:lstStyle/>
          <a:p>
            <a:pPr fontAlgn="base">
              <a:spcBef>
                <a:spcPct val="0"/>
              </a:spcBef>
              <a:spcAft>
                <a:spcPct val="0"/>
              </a:spcAft>
            </a:pPr>
            <a:r>
              <a:rPr lang="en-US"/>
              <a:t>1A-</a:t>
            </a:r>
            <a:fld id="{DE74F637-AAC4-48EE-B514-D0508FA05BDC}" type="slidenum">
              <a:rPr lang="en-US"/>
              <a:pPr fontAlgn="base">
                <a:spcBef>
                  <a:spcPct val="0"/>
                </a:spcBef>
                <a:spcAft>
                  <a:spcPct val="0"/>
                </a:spcAft>
              </a:pPr>
              <a:t>36</a:t>
            </a:fld>
            <a:endParaRPr lang="en-US"/>
          </a:p>
        </p:txBody>
      </p:sp>
    </p:spTree>
  </p:cSld>
  <p:clrMapOvr>
    <a:masterClrMapping/>
  </p:clrMapOvr>
  <p:transition>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Content Placeholder 2"/>
          <p:cNvSpPr>
            <a:spLocks noGrp="1"/>
          </p:cNvSpPr>
          <p:nvPr>
            <p:ph idx="1"/>
          </p:nvPr>
        </p:nvSpPr>
        <p:spPr>
          <a:xfrm>
            <a:off x="0" y="1905000"/>
            <a:ext cx="9144000" cy="2971800"/>
          </a:xfrm>
        </p:spPr>
        <p:txBody>
          <a:bodyPr/>
          <a:lstStyle/>
          <a:p>
            <a:r>
              <a:rPr lang="en-US" dirty="0" smtClean="0"/>
              <a:t>Generate a list of ways the computer/IT has impacted the world. </a:t>
            </a:r>
          </a:p>
          <a:p>
            <a:pPr lvl="1"/>
            <a:r>
              <a:rPr lang="en-US" dirty="0" smtClean="0"/>
              <a:t>Include both positive changes and negative changes. </a:t>
            </a:r>
          </a:p>
          <a:p>
            <a:pPr lvl="1"/>
            <a:r>
              <a:rPr lang="en-US" dirty="0" smtClean="0"/>
              <a:t>think creatively. </a:t>
            </a:r>
          </a:p>
          <a:p>
            <a:endParaRPr lang="en-US" dirty="0" smtClean="0"/>
          </a:p>
        </p:txBody>
      </p:sp>
      <p:pic>
        <p:nvPicPr>
          <p:cNvPr id="48132" name="Picture 4"/>
          <p:cNvPicPr>
            <a:picLocks noChangeAspect="1" noChangeArrowheads="1"/>
          </p:cNvPicPr>
          <p:nvPr/>
        </p:nvPicPr>
        <p:blipFill>
          <a:blip r:embed="rId2"/>
          <a:srcRect/>
          <a:stretch>
            <a:fillRect/>
          </a:stretch>
        </p:blipFill>
        <p:spPr bwMode="auto">
          <a:xfrm>
            <a:off x="0" y="457200"/>
            <a:ext cx="2324100" cy="1485900"/>
          </a:xfrm>
          <a:prstGeom prst="rect">
            <a:avLst/>
          </a:prstGeom>
          <a:noFill/>
          <a:ln w="9525">
            <a:noFill/>
            <a:miter lim="800000"/>
            <a:headEnd/>
            <a:tailEnd/>
          </a:ln>
          <a:effectLst/>
        </p:spPr>
      </p:pic>
      <p:sp>
        <p:nvSpPr>
          <p:cNvPr id="5" name="Title 4"/>
          <p:cNvSpPr>
            <a:spLocks noGrp="1"/>
          </p:cNvSpPr>
          <p:nvPr>
            <p:ph type="title"/>
          </p:nvPr>
        </p:nvSpPr>
        <p:spPr/>
        <p:txBody>
          <a:bodyPr/>
          <a:lstStyle/>
          <a:p>
            <a:endParaRPr lang="en-US"/>
          </a:p>
        </p:txBody>
      </p:sp>
    </p:spTree>
  </p:cSld>
  <p:clrMapOvr>
    <a:masterClrMapping/>
  </p:clrMapOvr>
  <p:transition>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Content Placeholder 2"/>
          <p:cNvSpPr>
            <a:spLocks noGrp="1"/>
          </p:cNvSpPr>
          <p:nvPr>
            <p:ph idx="1"/>
          </p:nvPr>
        </p:nvSpPr>
        <p:spPr>
          <a:xfrm>
            <a:off x="0" y="1981200"/>
            <a:ext cx="9144000" cy="1981200"/>
          </a:xfrm>
        </p:spPr>
        <p:txBody>
          <a:bodyPr/>
          <a:lstStyle/>
          <a:p>
            <a:r>
              <a:rPr lang="en-US" dirty="0" smtClean="0"/>
              <a:t>How difficult would it be to live without computers? </a:t>
            </a:r>
          </a:p>
          <a:p>
            <a:endParaRPr lang="en-US" dirty="0" smtClean="0"/>
          </a:p>
        </p:txBody>
      </p:sp>
      <p:sp>
        <p:nvSpPr>
          <p:cNvPr id="5" name="Title 4"/>
          <p:cNvSpPr>
            <a:spLocks noGrp="1"/>
          </p:cNvSpPr>
          <p:nvPr>
            <p:ph type="title"/>
          </p:nvPr>
        </p:nvSpPr>
        <p:spPr/>
        <p:txBody>
          <a:bodyPr/>
          <a:lstStyle/>
          <a:p>
            <a:endParaRPr lang="en-US"/>
          </a:p>
        </p:txBody>
      </p:sp>
      <p:pic>
        <p:nvPicPr>
          <p:cNvPr id="49156" name="Picture 4"/>
          <p:cNvPicPr>
            <a:picLocks noChangeAspect="1" noChangeArrowheads="1"/>
          </p:cNvPicPr>
          <p:nvPr/>
        </p:nvPicPr>
        <p:blipFill>
          <a:blip r:embed="rId2"/>
          <a:srcRect/>
          <a:stretch>
            <a:fillRect/>
          </a:stretch>
        </p:blipFill>
        <p:spPr bwMode="auto">
          <a:xfrm>
            <a:off x="0" y="457200"/>
            <a:ext cx="2324100" cy="1485900"/>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mtClean="0"/>
              <a:t>Computers In Society</a:t>
            </a:r>
          </a:p>
        </p:txBody>
      </p:sp>
      <p:sp>
        <p:nvSpPr>
          <p:cNvPr id="50179" name="Rectangle 3"/>
          <p:cNvSpPr>
            <a:spLocks noGrp="1" noChangeArrowheads="1"/>
          </p:cNvSpPr>
          <p:nvPr>
            <p:ph idx="1"/>
          </p:nvPr>
        </p:nvSpPr>
        <p:spPr/>
        <p:txBody>
          <a:bodyPr/>
          <a:lstStyle/>
          <a:p>
            <a:r>
              <a:rPr lang="en-US" smtClean="0"/>
              <a:t>Computers at home</a:t>
            </a:r>
          </a:p>
          <a:p>
            <a:pPr lvl="2"/>
            <a:r>
              <a:rPr lang="en-US" smtClean="0"/>
              <a:t>Business</a:t>
            </a:r>
          </a:p>
          <a:p>
            <a:pPr lvl="2"/>
            <a:r>
              <a:rPr lang="en-US" smtClean="0"/>
              <a:t>Entertainment</a:t>
            </a:r>
          </a:p>
          <a:p>
            <a:pPr lvl="2"/>
            <a:r>
              <a:rPr lang="en-US" smtClean="0"/>
              <a:t>Communication</a:t>
            </a:r>
          </a:p>
          <a:p>
            <a:pPr lvl="2"/>
            <a:r>
              <a:rPr lang="en-US" smtClean="0"/>
              <a:t>Education</a:t>
            </a:r>
          </a:p>
          <a:p>
            <a:pPr lvl="1">
              <a:buFontTx/>
              <a:buNone/>
            </a:pPr>
            <a:endParaRPr lang="en-US" smtClean="0"/>
          </a:p>
          <a:p>
            <a:pPr lvl="1"/>
            <a:endParaRPr lang="en-US" smtClean="0"/>
          </a:p>
          <a:p>
            <a:pPr lvl="1"/>
            <a:endParaRPr lang="en-US" smtClean="0"/>
          </a:p>
        </p:txBody>
      </p:sp>
      <p:sp>
        <p:nvSpPr>
          <p:cNvPr id="50180" name="Slide Number Placeholder 3"/>
          <p:cNvSpPr>
            <a:spLocks noGrp="1"/>
          </p:cNvSpPr>
          <p:nvPr>
            <p:ph type="sldNum" sz="quarter" idx="12"/>
          </p:nvPr>
        </p:nvSpPr>
        <p:spPr>
          <a:noFill/>
        </p:spPr>
        <p:txBody>
          <a:bodyPr/>
          <a:lstStyle/>
          <a:p>
            <a:pPr fontAlgn="base">
              <a:spcBef>
                <a:spcPct val="0"/>
              </a:spcBef>
              <a:spcAft>
                <a:spcPct val="0"/>
              </a:spcAft>
            </a:pPr>
            <a:r>
              <a:rPr lang="en-US"/>
              <a:t>1A-</a:t>
            </a:r>
            <a:fld id="{D9089917-DB03-411C-977B-EFA851532AA7}" type="slidenum">
              <a:rPr lang="en-US"/>
              <a:pPr fontAlgn="base">
                <a:spcBef>
                  <a:spcPct val="0"/>
                </a:spcBef>
                <a:spcAft>
                  <a:spcPct val="0"/>
                </a:spcAft>
              </a:pPr>
              <a:t>39</a:t>
            </a:fld>
            <a:endParaRPr lang="en-US"/>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381000" y="1828800"/>
            <a:ext cx="8229600" cy="3705225"/>
          </a:xfrm>
          <a:prstGeom prst="rect">
            <a:avLst/>
          </a:prstGeom>
          <a:noFill/>
          <a:ln w="9525">
            <a:noFill/>
            <a:miter lim="800000"/>
            <a:headEnd/>
            <a:tailEnd/>
          </a:ln>
          <a:effectLst/>
        </p:spPr>
        <p:txBody>
          <a:bodyPr lIns="92075" tIns="46038" rIns="92075" bIns="46038">
            <a:spAutoFit/>
          </a:bodyPr>
          <a:lstStyle/>
          <a:p>
            <a:pPr lvl="1" eaLnBrk="0" hangingPunct="0">
              <a:lnSpc>
                <a:spcPct val="120000"/>
              </a:lnSpc>
              <a:spcBef>
                <a:spcPct val="20000"/>
              </a:spcBef>
              <a:buFontTx/>
              <a:buChar char="•"/>
            </a:pPr>
            <a:r>
              <a:rPr lang="en-US" sz="4400">
                <a:solidFill>
                  <a:schemeClr val="accent2"/>
                </a:solidFill>
              </a:rPr>
              <a:t>  Hardware - </a:t>
            </a:r>
            <a:r>
              <a:rPr lang="en-US" sz="2800">
                <a:solidFill>
                  <a:schemeClr val="accent2"/>
                </a:solidFill>
              </a:rPr>
              <a:t>physical parts of the computer</a:t>
            </a:r>
            <a:endParaRPr lang="en-US" sz="4400">
              <a:solidFill>
                <a:schemeClr val="accent2"/>
              </a:solidFill>
            </a:endParaRPr>
          </a:p>
          <a:p>
            <a:pPr lvl="1" eaLnBrk="0" hangingPunct="0">
              <a:lnSpc>
                <a:spcPct val="120000"/>
              </a:lnSpc>
              <a:spcBef>
                <a:spcPct val="20000"/>
              </a:spcBef>
              <a:buFontTx/>
              <a:buChar char="•"/>
            </a:pPr>
            <a:r>
              <a:rPr lang="en-US" sz="4400">
                <a:solidFill>
                  <a:schemeClr val="accent2"/>
                </a:solidFill>
              </a:rPr>
              <a:t>  Software - </a:t>
            </a:r>
            <a:r>
              <a:rPr lang="en-US" sz="2800">
                <a:solidFill>
                  <a:schemeClr val="accent2"/>
                </a:solidFill>
              </a:rPr>
              <a:t>instructions to the computer</a:t>
            </a:r>
            <a:endParaRPr lang="en-US" sz="4400">
              <a:solidFill>
                <a:schemeClr val="accent2"/>
              </a:solidFill>
            </a:endParaRPr>
          </a:p>
          <a:p>
            <a:pPr lvl="1" eaLnBrk="0" hangingPunct="0">
              <a:lnSpc>
                <a:spcPct val="120000"/>
              </a:lnSpc>
              <a:spcBef>
                <a:spcPct val="20000"/>
              </a:spcBef>
              <a:buFontTx/>
              <a:buChar char="•"/>
            </a:pPr>
            <a:r>
              <a:rPr lang="en-US" sz="4400">
                <a:solidFill>
                  <a:schemeClr val="accent2"/>
                </a:solidFill>
              </a:rPr>
              <a:t>  Data - </a:t>
            </a:r>
            <a:r>
              <a:rPr lang="en-US" sz="2800">
                <a:solidFill>
                  <a:schemeClr val="accent2"/>
                </a:solidFill>
              </a:rPr>
              <a:t>raw facts the computer can manipulate</a:t>
            </a:r>
            <a:endParaRPr lang="en-US" sz="4400">
              <a:solidFill>
                <a:schemeClr val="accent2"/>
              </a:solidFill>
            </a:endParaRPr>
          </a:p>
          <a:p>
            <a:pPr lvl="1" eaLnBrk="0" hangingPunct="0">
              <a:lnSpc>
                <a:spcPct val="120000"/>
              </a:lnSpc>
              <a:spcBef>
                <a:spcPct val="20000"/>
              </a:spcBef>
              <a:buFontTx/>
              <a:buChar char="•"/>
            </a:pPr>
            <a:r>
              <a:rPr lang="en-US" sz="4400">
                <a:solidFill>
                  <a:schemeClr val="accent2"/>
                </a:solidFill>
              </a:rPr>
              <a:t>  People - </a:t>
            </a:r>
            <a:r>
              <a:rPr lang="en-US" sz="2800">
                <a:solidFill>
                  <a:schemeClr val="accent2"/>
                </a:solidFill>
              </a:rPr>
              <a:t>also known as users</a:t>
            </a:r>
            <a:endParaRPr lang="en-US" sz="2800"/>
          </a:p>
        </p:txBody>
      </p:sp>
      <p:sp>
        <p:nvSpPr>
          <p:cNvPr id="10243" name="Rectangle 3"/>
          <p:cNvSpPr>
            <a:spLocks noChangeArrowheads="1"/>
          </p:cNvSpPr>
          <p:nvPr/>
        </p:nvSpPr>
        <p:spPr bwMode="auto">
          <a:xfrm>
            <a:off x="1143000" y="685800"/>
            <a:ext cx="6858000" cy="914400"/>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5400" b="1"/>
              <a:t>Computer System:</a:t>
            </a:r>
          </a:p>
        </p:txBody>
      </p:sp>
    </p:spTree>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mtClean="0"/>
              <a:t>Computers In Society</a:t>
            </a:r>
          </a:p>
        </p:txBody>
      </p:sp>
      <p:sp>
        <p:nvSpPr>
          <p:cNvPr id="51203" name="Rectangle 3"/>
          <p:cNvSpPr>
            <a:spLocks noGrp="1" noChangeArrowheads="1"/>
          </p:cNvSpPr>
          <p:nvPr>
            <p:ph idx="1"/>
          </p:nvPr>
        </p:nvSpPr>
        <p:spPr/>
        <p:txBody>
          <a:bodyPr/>
          <a:lstStyle/>
          <a:p>
            <a:r>
              <a:rPr lang="en-US" smtClean="0"/>
              <a:t>Computers in education</a:t>
            </a:r>
          </a:p>
          <a:p>
            <a:pPr lvl="1"/>
            <a:r>
              <a:rPr lang="en-US" smtClean="0"/>
              <a:t>Computer literacy required at all levels</a:t>
            </a:r>
          </a:p>
          <a:p>
            <a:r>
              <a:rPr lang="en-US" smtClean="0"/>
              <a:t>Computers in small business</a:t>
            </a:r>
          </a:p>
          <a:p>
            <a:pPr lvl="1"/>
            <a:r>
              <a:rPr lang="en-US" smtClean="0"/>
              <a:t>Makes businesses more profitable</a:t>
            </a:r>
          </a:p>
          <a:p>
            <a:pPr lvl="1"/>
            <a:r>
              <a:rPr lang="en-US" smtClean="0"/>
              <a:t>Allows owners to manage</a:t>
            </a:r>
          </a:p>
          <a:p>
            <a:r>
              <a:rPr lang="en-US" smtClean="0"/>
              <a:t>Computers in industry</a:t>
            </a:r>
          </a:p>
          <a:p>
            <a:pPr lvl="1"/>
            <a:r>
              <a:rPr lang="en-US" smtClean="0"/>
              <a:t>Computers are used to design products</a:t>
            </a:r>
          </a:p>
          <a:p>
            <a:pPr lvl="1"/>
            <a:r>
              <a:rPr lang="en-US" smtClean="0"/>
              <a:t>Assembly lines are automated</a:t>
            </a:r>
          </a:p>
        </p:txBody>
      </p:sp>
      <p:sp>
        <p:nvSpPr>
          <p:cNvPr id="51204" name="Slide Number Placeholder 3"/>
          <p:cNvSpPr>
            <a:spLocks noGrp="1"/>
          </p:cNvSpPr>
          <p:nvPr>
            <p:ph type="sldNum" sz="quarter" idx="12"/>
          </p:nvPr>
        </p:nvSpPr>
        <p:spPr>
          <a:noFill/>
        </p:spPr>
        <p:txBody>
          <a:bodyPr/>
          <a:lstStyle/>
          <a:p>
            <a:pPr fontAlgn="base">
              <a:spcBef>
                <a:spcPct val="0"/>
              </a:spcBef>
              <a:spcAft>
                <a:spcPct val="0"/>
              </a:spcAft>
            </a:pPr>
            <a:r>
              <a:rPr lang="en-US"/>
              <a:t>1A-</a:t>
            </a:r>
            <a:fld id="{44AA81B4-B340-4E1F-B1A2-5CCC3DC58FB1}" type="slidenum">
              <a:rPr lang="en-US"/>
              <a:pPr fontAlgn="base">
                <a:spcBef>
                  <a:spcPct val="0"/>
                </a:spcBef>
                <a:spcAft>
                  <a:spcPct val="0"/>
                </a:spcAft>
              </a:pPr>
              <a:t>40</a:t>
            </a:fld>
            <a:endParaRPr lang="en-US"/>
          </a:p>
        </p:txBody>
      </p:sp>
    </p:spTree>
  </p:cSld>
  <p:clrMapOvr>
    <a:masterClrMapping/>
  </p:clrMapOvr>
  <p:transition>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smtClean="0"/>
              <a:t>Computers In Society</a:t>
            </a:r>
          </a:p>
        </p:txBody>
      </p:sp>
      <p:sp>
        <p:nvSpPr>
          <p:cNvPr id="52227" name="Rectangle 3"/>
          <p:cNvSpPr>
            <a:spLocks noGrp="1" noChangeArrowheads="1"/>
          </p:cNvSpPr>
          <p:nvPr>
            <p:ph idx="1"/>
          </p:nvPr>
        </p:nvSpPr>
        <p:spPr/>
        <p:txBody>
          <a:bodyPr/>
          <a:lstStyle/>
          <a:p>
            <a:r>
              <a:rPr lang="en-US" smtClean="0"/>
              <a:t>Computers in government</a:t>
            </a:r>
          </a:p>
          <a:p>
            <a:pPr lvl="1"/>
            <a:r>
              <a:rPr lang="en-US" smtClean="0"/>
              <a:t>Necessary to track data for population</a:t>
            </a:r>
          </a:p>
          <a:p>
            <a:pPr lvl="2"/>
            <a:r>
              <a:rPr lang="en-US" smtClean="0"/>
              <a:t>Police officers</a:t>
            </a:r>
          </a:p>
          <a:p>
            <a:pPr lvl="2"/>
            <a:r>
              <a:rPr lang="en-US" smtClean="0"/>
              <a:t>Tax calculation and collection</a:t>
            </a:r>
          </a:p>
          <a:p>
            <a:pPr lvl="1"/>
            <a:r>
              <a:rPr lang="en-US" smtClean="0"/>
              <a:t>Governments were the first computer users</a:t>
            </a:r>
          </a:p>
        </p:txBody>
      </p:sp>
      <p:sp>
        <p:nvSpPr>
          <p:cNvPr id="52228" name="Slide Number Placeholder 3"/>
          <p:cNvSpPr>
            <a:spLocks noGrp="1"/>
          </p:cNvSpPr>
          <p:nvPr>
            <p:ph type="sldNum" sz="quarter" idx="12"/>
          </p:nvPr>
        </p:nvSpPr>
        <p:spPr>
          <a:noFill/>
        </p:spPr>
        <p:txBody>
          <a:bodyPr/>
          <a:lstStyle/>
          <a:p>
            <a:pPr fontAlgn="base">
              <a:spcBef>
                <a:spcPct val="0"/>
              </a:spcBef>
              <a:spcAft>
                <a:spcPct val="0"/>
              </a:spcAft>
            </a:pPr>
            <a:r>
              <a:rPr lang="en-US"/>
              <a:t>1A-</a:t>
            </a:r>
            <a:fld id="{A49274FB-32A5-4DBA-9982-901A9A615389}" type="slidenum">
              <a:rPr lang="en-US"/>
              <a:pPr fontAlgn="base">
                <a:spcBef>
                  <a:spcPct val="0"/>
                </a:spcBef>
                <a:spcAft>
                  <a:spcPct val="0"/>
                </a:spcAft>
              </a:pPr>
              <a:t>41</a:t>
            </a:fld>
            <a:endParaRPr lang="en-US"/>
          </a:p>
        </p:txBody>
      </p:sp>
    </p:spTree>
  </p:cSld>
  <p:clrMapOvr>
    <a:masterClrMapping/>
  </p:clrMapOvr>
  <p:transition>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mtClean="0"/>
              <a:t>Computers In Society</a:t>
            </a:r>
          </a:p>
        </p:txBody>
      </p:sp>
      <p:sp>
        <p:nvSpPr>
          <p:cNvPr id="53251" name="Rectangle 3"/>
          <p:cNvSpPr>
            <a:spLocks noGrp="1" noChangeArrowheads="1"/>
          </p:cNvSpPr>
          <p:nvPr>
            <p:ph idx="1"/>
          </p:nvPr>
        </p:nvSpPr>
        <p:spPr/>
        <p:txBody>
          <a:bodyPr/>
          <a:lstStyle/>
          <a:p>
            <a:r>
              <a:rPr lang="en-US" smtClean="0"/>
              <a:t>Computers in health care</a:t>
            </a:r>
          </a:p>
          <a:p>
            <a:pPr lvl="1"/>
            <a:r>
              <a:rPr lang="en-US" smtClean="0"/>
              <a:t>Revolutionized health care</a:t>
            </a:r>
          </a:p>
          <a:p>
            <a:pPr lvl="1"/>
            <a:r>
              <a:rPr lang="en-US" smtClean="0"/>
              <a:t>New treatments possible</a:t>
            </a:r>
          </a:p>
          <a:p>
            <a:pPr lvl="1"/>
            <a:r>
              <a:rPr lang="en-US" smtClean="0"/>
              <a:t>Scheduling of patients has improved</a:t>
            </a:r>
          </a:p>
          <a:p>
            <a:pPr lvl="1"/>
            <a:r>
              <a:rPr lang="en-US" smtClean="0"/>
              <a:t>Delivery of medicine is safer</a:t>
            </a:r>
          </a:p>
        </p:txBody>
      </p:sp>
      <p:sp>
        <p:nvSpPr>
          <p:cNvPr id="53252" name="Slide Number Placeholder 3"/>
          <p:cNvSpPr>
            <a:spLocks noGrp="1"/>
          </p:cNvSpPr>
          <p:nvPr>
            <p:ph type="sldNum" sz="quarter" idx="12"/>
          </p:nvPr>
        </p:nvSpPr>
        <p:spPr>
          <a:noFill/>
        </p:spPr>
        <p:txBody>
          <a:bodyPr/>
          <a:lstStyle/>
          <a:p>
            <a:pPr fontAlgn="base">
              <a:spcBef>
                <a:spcPct val="0"/>
              </a:spcBef>
              <a:spcAft>
                <a:spcPct val="0"/>
              </a:spcAft>
            </a:pPr>
            <a:r>
              <a:rPr lang="en-US"/>
              <a:t>1A-</a:t>
            </a:r>
            <a:fld id="{B5DDC2E7-B315-4605-8A51-200BAC48A6D0}" type="slidenum">
              <a:rPr lang="en-US"/>
              <a:pPr fontAlgn="base">
                <a:spcBef>
                  <a:spcPct val="0"/>
                </a:spcBef>
                <a:spcAft>
                  <a:spcPct val="0"/>
                </a:spcAft>
              </a:pPr>
              <a:t>42</a:t>
            </a:fld>
            <a:endParaRPr lang="en-US"/>
          </a:p>
        </p:txBody>
      </p:sp>
    </p:spTree>
  </p:cSld>
  <p:clrMapOvr>
    <a:masterClrMapping/>
  </p:clrMapOvr>
  <p:transition>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oter Placeholder 4"/>
          <p:cNvSpPr>
            <a:spLocks noGrp="1"/>
          </p:cNvSpPr>
          <p:nvPr>
            <p:ph type="ftr" sz="quarter" idx="4294967295"/>
          </p:nvPr>
        </p:nvSpPr>
        <p:spPr>
          <a:xfrm>
            <a:off x="7239000" y="6629400"/>
            <a:ext cx="1905000" cy="228600"/>
          </a:xfrm>
          <a:noFill/>
        </p:spPr>
        <p:txBody>
          <a:bodyPr/>
          <a:lstStyle/>
          <a:p>
            <a:pPr algn="r" fontAlgn="base">
              <a:spcBef>
                <a:spcPct val="0"/>
              </a:spcBef>
              <a:spcAft>
                <a:spcPct val="0"/>
              </a:spcAft>
            </a:pPr>
            <a:r>
              <a:rPr lang="en-US" smtClean="0"/>
              <a:t>Copyright © 2003.  Exclusive rights by The McGraw-Hill Companies, Inc.</a:t>
            </a:r>
            <a:endParaRPr lang="en-US" sz="1400" smtClean="0">
              <a:latin typeface="Arial" charset="0"/>
            </a:endParaRPr>
          </a:p>
        </p:txBody>
      </p:sp>
      <p:sp>
        <p:nvSpPr>
          <p:cNvPr id="54275" name="Rectangle 2"/>
          <p:cNvSpPr>
            <a:spLocks noGrp="1" noChangeArrowheads="1"/>
          </p:cNvSpPr>
          <p:nvPr>
            <p:ph type="title"/>
          </p:nvPr>
        </p:nvSpPr>
        <p:spPr>
          <a:xfrm>
            <a:off x="76200" y="0"/>
            <a:ext cx="8534400" cy="990600"/>
          </a:xfrm>
        </p:spPr>
        <p:txBody>
          <a:bodyPr/>
          <a:lstStyle/>
          <a:p>
            <a:r>
              <a:rPr lang="en-US" sz="2800" smtClean="0"/>
              <a:t>Where Is Information Technology Headed?</a:t>
            </a:r>
            <a:r>
              <a:rPr lang="en-US" smtClean="0"/>
              <a:t/>
            </a:r>
            <a:br>
              <a:rPr lang="en-US" smtClean="0"/>
            </a:br>
            <a:r>
              <a:rPr lang="en-US" sz="2800" smtClean="0"/>
              <a:t>Three Directions of Computer Development</a:t>
            </a:r>
          </a:p>
        </p:txBody>
      </p:sp>
      <p:sp>
        <p:nvSpPr>
          <p:cNvPr id="54276" name="Rectangle 3"/>
          <p:cNvSpPr>
            <a:spLocks noGrp="1" noChangeArrowheads="1"/>
          </p:cNvSpPr>
          <p:nvPr>
            <p:ph type="body" sz="half" idx="1"/>
          </p:nvPr>
        </p:nvSpPr>
        <p:spPr/>
        <p:txBody>
          <a:bodyPr/>
          <a:lstStyle/>
          <a:p>
            <a:pPr marL="0" indent="0"/>
            <a:endParaRPr lang="en-US" sz="2400" smtClean="0"/>
          </a:p>
          <a:p>
            <a:pPr marL="0" indent="0"/>
            <a:r>
              <a:rPr lang="en-US" sz="2400" smtClean="0"/>
              <a:t>Miniaturization</a:t>
            </a:r>
          </a:p>
          <a:p>
            <a:pPr marL="0" indent="0"/>
            <a:endParaRPr lang="en-US" sz="2400" smtClean="0"/>
          </a:p>
          <a:p>
            <a:pPr marL="0" indent="0"/>
            <a:r>
              <a:rPr lang="en-US" sz="2400" smtClean="0"/>
              <a:t>Speed</a:t>
            </a:r>
          </a:p>
          <a:p>
            <a:pPr marL="0" indent="0"/>
            <a:endParaRPr lang="en-US" sz="2400" smtClean="0"/>
          </a:p>
          <a:p>
            <a:pPr marL="0" indent="0"/>
            <a:r>
              <a:rPr lang="en-US" sz="2400" smtClean="0"/>
              <a:t>Affordability</a:t>
            </a:r>
          </a:p>
        </p:txBody>
      </p:sp>
      <p:pic>
        <p:nvPicPr>
          <p:cNvPr id="54277" name="Picture 5"/>
          <p:cNvPicPr>
            <a:picLocks noGrp="1" noChangeAspect="1" noChangeArrowheads="1"/>
          </p:cNvPicPr>
          <p:nvPr>
            <p:ph sz="half" idx="2"/>
          </p:nvPr>
        </p:nvPicPr>
        <p:blipFill>
          <a:blip r:embed="rId3"/>
          <a:srcRect/>
          <a:stretch>
            <a:fillRect/>
          </a:stretch>
        </p:blipFill>
        <p:spPr>
          <a:xfrm>
            <a:off x="3352800" y="2590800"/>
            <a:ext cx="2667000" cy="1893888"/>
          </a:xfrm>
        </p:spPr>
      </p:pic>
      <p:sp>
        <p:nvSpPr>
          <p:cNvPr id="54278" name="Text Box 6"/>
          <p:cNvSpPr txBox="1">
            <a:spLocks noChangeArrowheads="1"/>
          </p:cNvSpPr>
          <p:nvPr/>
        </p:nvSpPr>
        <p:spPr bwMode="auto">
          <a:xfrm>
            <a:off x="7337425" y="3663950"/>
            <a:ext cx="184150" cy="214313"/>
          </a:xfrm>
          <a:prstGeom prst="rect">
            <a:avLst/>
          </a:prstGeom>
          <a:noFill/>
          <a:ln w="12700">
            <a:noFill/>
            <a:miter lim="800000"/>
            <a:headEnd type="none" w="sm" len="sm"/>
            <a:tailEnd type="none" w="sm" len="sm"/>
          </a:ln>
        </p:spPr>
        <p:txBody>
          <a:bodyPr wrap="none" anchor="ctr">
            <a:spAutoFit/>
          </a:bodyPr>
          <a:lstStyle/>
          <a:p>
            <a:pPr algn="ctr">
              <a:spcBef>
                <a:spcPct val="50000"/>
              </a:spcBef>
            </a:pPr>
            <a:endParaRPr lang="en-US">
              <a:latin typeface="Century Gothic" pitchFamily="34" charset="0"/>
            </a:endParaRPr>
          </a:p>
        </p:txBody>
      </p:sp>
      <p:pic>
        <p:nvPicPr>
          <p:cNvPr id="54279" name="Picture 7"/>
          <p:cNvPicPr>
            <a:picLocks noChangeAspect="1" noChangeArrowheads="1"/>
          </p:cNvPicPr>
          <p:nvPr/>
        </p:nvPicPr>
        <p:blipFill>
          <a:blip r:embed="rId4"/>
          <a:srcRect t="11769"/>
          <a:stretch>
            <a:fillRect/>
          </a:stretch>
        </p:blipFill>
        <p:spPr bwMode="auto">
          <a:xfrm>
            <a:off x="6327775" y="2576513"/>
            <a:ext cx="1444625" cy="3062287"/>
          </a:xfrm>
          <a:prstGeom prst="rect">
            <a:avLst/>
          </a:prstGeom>
          <a:noFill/>
          <a:ln w="9525">
            <a:noFill/>
            <a:miter lim="800000"/>
            <a:headEnd/>
            <a:tailEnd/>
          </a:ln>
        </p:spPr>
      </p:pic>
      <p:sp>
        <p:nvSpPr>
          <p:cNvPr id="54280" name="Text Box 8"/>
          <p:cNvSpPr txBox="1">
            <a:spLocks noChangeArrowheads="1"/>
          </p:cNvSpPr>
          <p:nvPr/>
        </p:nvSpPr>
        <p:spPr bwMode="auto">
          <a:xfrm>
            <a:off x="4038600" y="4648200"/>
            <a:ext cx="1346200" cy="366713"/>
          </a:xfrm>
          <a:prstGeom prst="rect">
            <a:avLst/>
          </a:prstGeom>
          <a:noFill/>
          <a:ln w="12700">
            <a:noFill/>
            <a:miter lim="800000"/>
            <a:headEnd type="none" w="sm" len="sm"/>
            <a:tailEnd type="none" w="sm" len="sm"/>
          </a:ln>
        </p:spPr>
        <p:txBody>
          <a:bodyPr wrap="none" anchor="ctr">
            <a:spAutoFit/>
          </a:bodyPr>
          <a:lstStyle/>
          <a:p>
            <a:pPr algn="ctr">
              <a:spcBef>
                <a:spcPct val="50000"/>
              </a:spcBef>
            </a:pPr>
            <a:r>
              <a:rPr lang="en-US">
                <a:latin typeface="Century Gothic" pitchFamily="34" charset="0"/>
              </a:rPr>
              <a:t>Then (1946)</a:t>
            </a:r>
          </a:p>
        </p:txBody>
      </p:sp>
      <p:sp>
        <p:nvSpPr>
          <p:cNvPr id="54281" name="Text Box 9"/>
          <p:cNvSpPr txBox="1">
            <a:spLocks noChangeArrowheads="1"/>
          </p:cNvSpPr>
          <p:nvPr/>
        </p:nvSpPr>
        <p:spPr bwMode="auto">
          <a:xfrm>
            <a:off x="6727825" y="5791200"/>
            <a:ext cx="663575" cy="366713"/>
          </a:xfrm>
          <a:prstGeom prst="rect">
            <a:avLst/>
          </a:prstGeom>
          <a:noFill/>
          <a:ln w="12700">
            <a:noFill/>
            <a:miter lim="800000"/>
            <a:headEnd type="none" w="sm" len="sm"/>
            <a:tailEnd type="none" w="sm" len="sm"/>
          </a:ln>
        </p:spPr>
        <p:txBody>
          <a:bodyPr wrap="none" anchor="ctr">
            <a:spAutoFit/>
          </a:bodyPr>
          <a:lstStyle/>
          <a:p>
            <a:pPr algn="ctr">
              <a:spcBef>
                <a:spcPct val="50000"/>
              </a:spcBef>
            </a:pPr>
            <a:r>
              <a:rPr lang="en-US">
                <a:latin typeface="Century Gothic" pitchFamily="34" charset="0"/>
              </a:rPr>
              <a:t>Now</a:t>
            </a:r>
          </a:p>
        </p:txBody>
      </p:sp>
    </p:spTree>
  </p:cSld>
  <p:clrMapOvr>
    <a:masterClrMapping/>
  </p:clrMapOvr>
  <p:transition>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4"/>
          <p:cNvSpPr>
            <a:spLocks noGrp="1"/>
          </p:cNvSpPr>
          <p:nvPr>
            <p:ph type="ftr" sz="quarter" idx="4294967295"/>
          </p:nvPr>
        </p:nvSpPr>
        <p:spPr>
          <a:xfrm>
            <a:off x="7239000" y="6629400"/>
            <a:ext cx="1905000" cy="228600"/>
          </a:xfrm>
          <a:noFill/>
        </p:spPr>
        <p:txBody>
          <a:bodyPr/>
          <a:lstStyle/>
          <a:p>
            <a:pPr algn="r" fontAlgn="base">
              <a:spcBef>
                <a:spcPct val="0"/>
              </a:spcBef>
              <a:spcAft>
                <a:spcPct val="0"/>
              </a:spcAft>
            </a:pPr>
            <a:r>
              <a:rPr lang="en-US" smtClean="0"/>
              <a:t>Copyright © 2003.  Exclusive rights by The McGraw-Hill Companies, Inc.</a:t>
            </a:r>
            <a:endParaRPr lang="en-US" sz="1400" smtClean="0">
              <a:latin typeface="Arial" charset="0"/>
            </a:endParaRPr>
          </a:p>
        </p:txBody>
      </p:sp>
      <p:sp>
        <p:nvSpPr>
          <p:cNvPr id="55299" name="Rectangle 3"/>
          <p:cNvSpPr>
            <a:spLocks noGrp="1" noChangeArrowheads="1"/>
          </p:cNvSpPr>
          <p:nvPr>
            <p:ph type="body" sz="half" idx="1"/>
          </p:nvPr>
        </p:nvSpPr>
        <p:spPr>
          <a:xfrm>
            <a:off x="990600" y="1676400"/>
            <a:ext cx="3848100" cy="5410200"/>
          </a:xfrm>
        </p:spPr>
        <p:txBody>
          <a:bodyPr/>
          <a:lstStyle/>
          <a:p>
            <a:pPr marL="0" indent="0"/>
            <a:r>
              <a:rPr lang="en-US" sz="2400" smtClean="0"/>
              <a:t>Connectivity</a:t>
            </a:r>
          </a:p>
          <a:p>
            <a:pPr marL="0" indent="0"/>
            <a:endParaRPr lang="en-US" sz="2400" smtClean="0"/>
          </a:p>
          <a:p>
            <a:pPr marL="0" indent="0"/>
            <a:r>
              <a:rPr lang="en-US" sz="2400" smtClean="0"/>
              <a:t>Interactivity</a:t>
            </a:r>
          </a:p>
          <a:p>
            <a:pPr marL="0" indent="0"/>
            <a:endParaRPr lang="en-US" sz="2400" smtClean="0"/>
          </a:p>
          <a:p>
            <a:pPr marL="0" indent="0"/>
            <a:r>
              <a:rPr lang="en-US" sz="2400" smtClean="0"/>
              <a:t>Multimedia</a:t>
            </a:r>
          </a:p>
        </p:txBody>
      </p:sp>
      <p:pic>
        <p:nvPicPr>
          <p:cNvPr id="55300" name="Picture 5"/>
          <p:cNvPicPr>
            <a:picLocks noGrp="1" noChangeAspect="1" noChangeArrowheads="1"/>
          </p:cNvPicPr>
          <p:nvPr>
            <p:ph sz="half" idx="2"/>
          </p:nvPr>
        </p:nvPicPr>
        <p:blipFill>
          <a:blip r:embed="rId3"/>
          <a:srcRect/>
          <a:stretch>
            <a:fillRect/>
          </a:stretch>
        </p:blipFill>
        <p:spPr>
          <a:xfrm>
            <a:off x="6300788" y="914400"/>
            <a:ext cx="2843212" cy="2303463"/>
          </a:xfrm>
        </p:spPr>
      </p:pic>
      <p:sp>
        <p:nvSpPr>
          <p:cNvPr id="55301" name="Text Box 6"/>
          <p:cNvSpPr txBox="1">
            <a:spLocks noChangeArrowheads="1"/>
          </p:cNvSpPr>
          <p:nvPr/>
        </p:nvSpPr>
        <p:spPr bwMode="auto">
          <a:xfrm>
            <a:off x="7848600" y="3200400"/>
            <a:ext cx="977900" cy="366713"/>
          </a:xfrm>
          <a:prstGeom prst="rect">
            <a:avLst/>
          </a:prstGeom>
          <a:noFill/>
          <a:ln w="12700">
            <a:noFill/>
            <a:miter lim="800000"/>
            <a:headEnd type="none" w="sm" len="sm"/>
            <a:tailEnd type="none" w="sm" len="sm"/>
          </a:ln>
        </p:spPr>
        <p:txBody>
          <a:bodyPr wrap="none" anchor="ctr">
            <a:spAutoFit/>
          </a:bodyPr>
          <a:lstStyle/>
          <a:p>
            <a:pPr algn="ctr">
              <a:spcBef>
                <a:spcPct val="50000"/>
              </a:spcBef>
            </a:pPr>
            <a:r>
              <a:rPr lang="en-US">
                <a:latin typeface="Century Gothic" pitchFamily="34" charset="0"/>
              </a:rPr>
              <a:t>Auto PC</a:t>
            </a:r>
          </a:p>
        </p:txBody>
      </p:sp>
      <p:sp>
        <p:nvSpPr>
          <p:cNvPr id="55302" name="Rectangle 2"/>
          <p:cNvSpPr>
            <a:spLocks noGrp="1" noChangeArrowheads="1"/>
          </p:cNvSpPr>
          <p:nvPr>
            <p:ph type="title"/>
          </p:nvPr>
        </p:nvSpPr>
        <p:spPr>
          <a:xfrm>
            <a:off x="76200" y="152400"/>
            <a:ext cx="8534400" cy="990600"/>
          </a:xfrm>
        </p:spPr>
        <p:txBody>
          <a:bodyPr/>
          <a:lstStyle/>
          <a:p>
            <a:r>
              <a:rPr lang="en-US" sz="2800" smtClean="0"/>
              <a:t>Where Is Information Technology Headed?</a:t>
            </a:r>
            <a:r>
              <a:rPr lang="en-US" smtClean="0"/>
              <a:t/>
            </a:r>
            <a:br>
              <a:rPr lang="en-US" smtClean="0"/>
            </a:br>
            <a:r>
              <a:rPr lang="en-US" sz="2800" smtClean="0"/>
              <a:t>Three Directions of Communication Development</a:t>
            </a:r>
          </a:p>
        </p:txBody>
      </p:sp>
      <p:pic>
        <p:nvPicPr>
          <p:cNvPr id="55303" name="Picture 2" descr="http://blog.wired.com/cars/images/2007/05/31/telematics.jpg"/>
          <p:cNvPicPr>
            <a:picLocks noChangeAspect="1" noChangeArrowheads="1"/>
          </p:cNvPicPr>
          <p:nvPr/>
        </p:nvPicPr>
        <p:blipFill>
          <a:blip r:embed="rId4"/>
          <a:srcRect/>
          <a:stretch>
            <a:fillRect/>
          </a:stretch>
        </p:blipFill>
        <p:spPr bwMode="auto">
          <a:xfrm>
            <a:off x="3733800" y="2743200"/>
            <a:ext cx="3124200" cy="2554288"/>
          </a:xfrm>
          <a:prstGeom prst="rect">
            <a:avLst/>
          </a:prstGeom>
          <a:noFill/>
          <a:ln w="9525">
            <a:noFill/>
            <a:miter lim="800000"/>
            <a:headEnd/>
            <a:tailEnd/>
          </a:ln>
        </p:spPr>
      </p:pic>
      <p:sp>
        <p:nvSpPr>
          <p:cNvPr id="55304" name="Rectangle 11"/>
          <p:cNvSpPr>
            <a:spLocks noChangeArrowheads="1"/>
          </p:cNvSpPr>
          <p:nvPr/>
        </p:nvSpPr>
        <p:spPr bwMode="auto">
          <a:xfrm>
            <a:off x="2819400" y="5410200"/>
            <a:ext cx="4572000" cy="923925"/>
          </a:xfrm>
          <a:prstGeom prst="rect">
            <a:avLst/>
          </a:prstGeom>
          <a:noFill/>
          <a:ln w="9525">
            <a:noFill/>
            <a:miter lim="800000"/>
            <a:headEnd/>
            <a:tailEnd/>
          </a:ln>
        </p:spPr>
        <p:txBody>
          <a:bodyPr>
            <a:spAutoFit/>
          </a:bodyPr>
          <a:lstStyle/>
          <a:p>
            <a:r>
              <a:rPr lang="en-US">
                <a:solidFill>
                  <a:schemeClr val="tx2"/>
                </a:solidFill>
                <a:latin typeface="Century Gothic" pitchFamily="34" charset="0"/>
              </a:rPr>
              <a:t>Image Courtesy: http://blog.wired.com/cars/images/2007/05/31/telematics.jpg</a:t>
            </a:r>
          </a:p>
        </p:txBody>
      </p:sp>
    </p:spTree>
  </p:cSld>
  <p:clrMapOvr>
    <a:masterClrMapping/>
  </p:clrMapOvr>
  <p:transition>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oter Placeholder 4"/>
          <p:cNvSpPr>
            <a:spLocks noGrp="1"/>
          </p:cNvSpPr>
          <p:nvPr>
            <p:ph type="ftr" sz="quarter" idx="4294967295"/>
          </p:nvPr>
        </p:nvSpPr>
        <p:spPr>
          <a:xfrm>
            <a:off x="7239000" y="6629400"/>
            <a:ext cx="1905000" cy="228600"/>
          </a:xfrm>
          <a:noFill/>
        </p:spPr>
        <p:txBody>
          <a:bodyPr/>
          <a:lstStyle/>
          <a:p>
            <a:pPr algn="r" fontAlgn="base">
              <a:spcBef>
                <a:spcPct val="0"/>
              </a:spcBef>
              <a:spcAft>
                <a:spcPct val="0"/>
              </a:spcAft>
            </a:pPr>
            <a:r>
              <a:rPr lang="en-US" smtClean="0"/>
              <a:t>Copyright © 2003.  Exclusive rights by The McGraw-Hill Companies, Inc.</a:t>
            </a:r>
            <a:endParaRPr lang="en-US" sz="1400" smtClean="0">
              <a:latin typeface="Arial" charset="0"/>
            </a:endParaRPr>
          </a:p>
        </p:txBody>
      </p:sp>
      <p:sp>
        <p:nvSpPr>
          <p:cNvPr id="56323" name="Rectangle 2"/>
          <p:cNvSpPr>
            <a:spLocks noGrp="1" noChangeArrowheads="1"/>
          </p:cNvSpPr>
          <p:nvPr>
            <p:ph type="title"/>
          </p:nvPr>
        </p:nvSpPr>
        <p:spPr>
          <a:xfrm>
            <a:off x="152400" y="0"/>
            <a:ext cx="8534400" cy="990600"/>
          </a:xfrm>
        </p:spPr>
        <p:txBody>
          <a:bodyPr/>
          <a:lstStyle/>
          <a:p>
            <a:r>
              <a:rPr lang="en-US" sz="2800" smtClean="0"/>
              <a:t>When Computers &amp; Communications Combine:</a:t>
            </a:r>
            <a:br>
              <a:rPr lang="en-US" sz="2800" smtClean="0"/>
            </a:br>
            <a:r>
              <a:rPr lang="en-US" sz="2800" smtClean="0"/>
              <a:t>Convergence, Portability, &amp; Personalization</a:t>
            </a:r>
          </a:p>
        </p:txBody>
      </p:sp>
      <p:sp>
        <p:nvSpPr>
          <p:cNvPr id="56324" name="Rectangle 3"/>
          <p:cNvSpPr>
            <a:spLocks noGrp="1" noChangeArrowheads="1"/>
          </p:cNvSpPr>
          <p:nvPr>
            <p:ph type="body" sz="half" idx="1"/>
          </p:nvPr>
        </p:nvSpPr>
        <p:spPr/>
        <p:txBody>
          <a:bodyPr/>
          <a:lstStyle/>
          <a:p>
            <a:pPr marL="0" indent="0"/>
            <a:r>
              <a:rPr lang="en-US" sz="2400" smtClean="0"/>
              <a:t>Convergence</a:t>
            </a:r>
          </a:p>
          <a:p>
            <a:pPr marL="0" indent="0"/>
            <a:endParaRPr lang="en-US" sz="2400" smtClean="0"/>
          </a:p>
          <a:p>
            <a:pPr marL="0" indent="0"/>
            <a:r>
              <a:rPr lang="en-US" sz="2400" smtClean="0"/>
              <a:t>Portability</a:t>
            </a:r>
          </a:p>
          <a:p>
            <a:pPr marL="0" indent="0"/>
            <a:endParaRPr lang="en-US" sz="2400" smtClean="0"/>
          </a:p>
          <a:p>
            <a:pPr marL="0" indent="0"/>
            <a:r>
              <a:rPr lang="en-US" sz="2400" smtClean="0"/>
              <a:t>Personalization</a:t>
            </a:r>
          </a:p>
        </p:txBody>
      </p:sp>
      <p:pic>
        <p:nvPicPr>
          <p:cNvPr id="56325" name="Picture 2" descr="http://upload.wikimedia.org/wikipedia/commons/thumb/c/c2/Zypad.jpg/300px-Zypad.jpg">
            <a:hlinkClick r:id="rId3" tooltip="Image of the ZYPAD wrist wearable computer from Arcom Control Systems"/>
          </p:cNvPr>
          <p:cNvPicPr>
            <a:picLocks noChangeAspect="1" noChangeArrowheads="1"/>
          </p:cNvPicPr>
          <p:nvPr/>
        </p:nvPicPr>
        <p:blipFill>
          <a:blip r:embed="rId4"/>
          <a:srcRect/>
          <a:stretch>
            <a:fillRect/>
          </a:stretch>
        </p:blipFill>
        <p:spPr bwMode="auto">
          <a:xfrm>
            <a:off x="4343400" y="1905000"/>
            <a:ext cx="3652838" cy="2447925"/>
          </a:xfrm>
          <a:prstGeom prst="rect">
            <a:avLst/>
          </a:prstGeom>
          <a:noFill/>
          <a:ln w="9525">
            <a:noFill/>
            <a:miter lim="800000"/>
            <a:headEnd/>
            <a:tailEnd/>
          </a:ln>
        </p:spPr>
      </p:pic>
      <p:sp>
        <p:nvSpPr>
          <p:cNvPr id="56326" name="Rectangle 7"/>
          <p:cNvSpPr>
            <a:spLocks noChangeArrowheads="1"/>
          </p:cNvSpPr>
          <p:nvPr/>
        </p:nvSpPr>
        <p:spPr bwMode="auto">
          <a:xfrm>
            <a:off x="4114800" y="4495800"/>
            <a:ext cx="4343400" cy="914400"/>
          </a:xfrm>
          <a:prstGeom prst="rect">
            <a:avLst/>
          </a:prstGeom>
          <a:noFill/>
          <a:ln w="9525">
            <a:noFill/>
            <a:miter lim="800000"/>
            <a:headEnd/>
            <a:tailEnd/>
          </a:ln>
        </p:spPr>
        <p:txBody>
          <a:bodyPr>
            <a:spAutoFit/>
          </a:bodyPr>
          <a:lstStyle/>
          <a:p>
            <a:r>
              <a:rPr lang="en-US">
                <a:solidFill>
                  <a:schemeClr val="tx2"/>
                </a:solidFill>
                <a:latin typeface="Century Gothic" pitchFamily="34" charset="0"/>
              </a:rPr>
              <a:t>Image courtesy: http://en.wikipedia.org/wiki/Wearable_computer</a:t>
            </a:r>
          </a:p>
        </p:txBody>
      </p:sp>
    </p:spTree>
  </p:cSld>
  <p:clrMapOvr>
    <a:masterClrMapping/>
  </p:clrMapOvr>
  <p:transition>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ext Placeholder 2"/>
          <p:cNvSpPr>
            <a:spLocks noGrp="1"/>
          </p:cNvSpPr>
          <p:nvPr>
            <p:ph type="body" sz="half" idx="1"/>
          </p:nvPr>
        </p:nvSpPr>
        <p:spPr>
          <a:xfrm>
            <a:off x="0" y="2438400"/>
            <a:ext cx="8763000" cy="2590800"/>
          </a:xfrm>
        </p:spPr>
        <p:txBody>
          <a:bodyPr/>
          <a:lstStyle/>
          <a:p>
            <a:r>
              <a:rPr lang="en-US" dirty="0" smtClean="0"/>
              <a:t>What should be the next Technology?</a:t>
            </a:r>
          </a:p>
          <a:p>
            <a:pPr lvl="1"/>
            <a:r>
              <a:rPr lang="en-US" dirty="0" smtClean="0"/>
              <a:t>What can be the applications of that technology?</a:t>
            </a:r>
          </a:p>
          <a:p>
            <a:pPr lvl="1"/>
            <a:r>
              <a:rPr lang="en-US" dirty="0" smtClean="0"/>
              <a:t>Your own ideas/thoughts</a:t>
            </a:r>
          </a:p>
          <a:p>
            <a:pPr lvl="1"/>
            <a:endParaRPr lang="en-US" dirty="0" smtClean="0"/>
          </a:p>
        </p:txBody>
      </p:sp>
      <p:pic>
        <p:nvPicPr>
          <p:cNvPr id="57348" name="Picture 4"/>
          <p:cNvPicPr>
            <a:picLocks noChangeAspect="1" noChangeArrowheads="1"/>
          </p:cNvPicPr>
          <p:nvPr/>
        </p:nvPicPr>
        <p:blipFill>
          <a:blip r:embed="rId2"/>
          <a:srcRect/>
          <a:stretch>
            <a:fillRect/>
          </a:stretch>
        </p:blipFill>
        <p:spPr bwMode="auto">
          <a:xfrm>
            <a:off x="0" y="457200"/>
            <a:ext cx="2324100" cy="1485900"/>
          </a:xfrm>
          <a:prstGeom prst="rect">
            <a:avLst/>
          </a:prstGeom>
          <a:noFill/>
          <a:ln w="9525">
            <a:noFill/>
            <a:miter lim="800000"/>
            <a:headEnd/>
            <a:tailEnd/>
          </a:ln>
          <a:effectLst/>
        </p:spPr>
      </p:pic>
      <p:sp>
        <p:nvSpPr>
          <p:cNvPr id="5" name="Title 4"/>
          <p:cNvSpPr>
            <a:spLocks noGrp="1"/>
          </p:cNvSpPr>
          <p:nvPr>
            <p:ph type="title"/>
          </p:nvPr>
        </p:nvSpPr>
        <p:spPr/>
        <p:txBody>
          <a:bodyPr/>
          <a:lstStyle/>
          <a:p>
            <a:endParaRPr lang="en-US"/>
          </a:p>
        </p:txBody>
      </p:sp>
    </p:spTree>
  </p:cSld>
  <p:clrMapOvr>
    <a:masterClrMapping/>
  </p:clrMapOvr>
  <p:transition>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ctrTitle"/>
          </p:nvPr>
        </p:nvSpPr>
        <p:spPr/>
        <p:txBody>
          <a:bodyPr/>
          <a:lstStyle/>
          <a:p>
            <a:r>
              <a:rPr lang="en-US" smtClean="0"/>
              <a:t>Moving on to Computer…</a:t>
            </a:r>
          </a:p>
        </p:txBody>
      </p:sp>
      <p:sp>
        <p:nvSpPr>
          <p:cNvPr id="58371" name="Subtitle 2"/>
          <p:cNvSpPr>
            <a:spLocks noGrp="1"/>
          </p:cNvSpPr>
          <p:nvPr>
            <p:ph type="subTitle" idx="1"/>
          </p:nvPr>
        </p:nvSpPr>
        <p:spPr/>
        <p:txBody>
          <a:bodyPr/>
          <a:lstStyle/>
          <a:p>
            <a:endParaRPr lang="en-US" smtClean="0"/>
          </a:p>
        </p:txBody>
      </p:sp>
    </p:spTree>
  </p:cSld>
  <p:clrMapOvr>
    <a:masterClrMapping/>
  </p:clrMapOvr>
  <p:transition>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mtClean="0"/>
              <a:t>What is a computer?</a:t>
            </a:r>
          </a:p>
        </p:txBody>
      </p:sp>
      <p:sp>
        <p:nvSpPr>
          <p:cNvPr id="135171" name="Rectangle 3"/>
          <p:cNvSpPr>
            <a:spLocks noChangeArrowheads="1"/>
          </p:cNvSpPr>
          <p:nvPr/>
        </p:nvSpPr>
        <p:spPr bwMode="auto">
          <a:xfrm>
            <a:off x="990600" y="3352800"/>
            <a:ext cx="1828800" cy="914400"/>
          </a:xfrm>
          <a:prstGeom prst="rect">
            <a:avLst/>
          </a:prstGeom>
          <a:solidFill>
            <a:srgbClr val="FF6600"/>
          </a:solidFill>
          <a:ln w="9525">
            <a:solidFill>
              <a:schemeClr val="tx1"/>
            </a:solidFill>
            <a:miter lim="800000"/>
            <a:headEnd/>
            <a:tailEnd/>
          </a:ln>
        </p:spPr>
        <p:txBody>
          <a:bodyPr wrap="none" anchor="ctr"/>
          <a:lstStyle/>
          <a:p>
            <a:pPr algn="ctr"/>
            <a:r>
              <a:rPr lang="en-US">
                <a:solidFill>
                  <a:schemeClr val="tx2"/>
                </a:solidFill>
                <a:latin typeface="Tahoma" pitchFamily="34" charset="0"/>
              </a:rPr>
              <a:t>Input</a:t>
            </a:r>
          </a:p>
        </p:txBody>
      </p:sp>
      <p:sp>
        <p:nvSpPr>
          <p:cNvPr id="135172" name="Rectangle 4"/>
          <p:cNvSpPr>
            <a:spLocks noChangeArrowheads="1"/>
          </p:cNvSpPr>
          <p:nvPr/>
        </p:nvSpPr>
        <p:spPr bwMode="auto">
          <a:xfrm>
            <a:off x="3581400" y="2743200"/>
            <a:ext cx="2362200" cy="2133600"/>
          </a:xfrm>
          <a:prstGeom prst="rect">
            <a:avLst/>
          </a:prstGeom>
          <a:solidFill>
            <a:srgbClr val="FF6600"/>
          </a:solidFill>
          <a:ln w="9525">
            <a:solidFill>
              <a:schemeClr val="tx1"/>
            </a:solidFill>
            <a:miter lim="800000"/>
            <a:headEnd/>
            <a:tailEnd/>
          </a:ln>
        </p:spPr>
        <p:txBody>
          <a:bodyPr wrap="none" anchor="ctr"/>
          <a:lstStyle/>
          <a:p>
            <a:pPr algn="ctr"/>
            <a:r>
              <a:rPr lang="en-US">
                <a:solidFill>
                  <a:schemeClr val="tx2"/>
                </a:solidFill>
                <a:latin typeface="Tahoma" pitchFamily="34" charset="0"/>
              </a:rPr>
              <a:t>Processing / </a:t>
            </a:r>
            <a:br>
              <a:rPr lang="en-US">
                <a:solidFill>
                  <a:schemeClr val="tx2"/>
                </a:solidFill>
                <a:latin typeface="Tahoma" pitchFamily="34" charset="0"/>
              </a:rPr>
            </a:br>
            <a:r>
              <a:rPr lang="en-US">
                <a:solidFill>
                  <a:schemeClr val="tx2"/>
                </a:solidFill>
                <a:latin typeface="Tahoma" pitchFamily="34" charset="0"/>
              </a:rPr>
              <a:t>Computation</a:t>
            </a:r>
          </a:p>
        </p:txBody>
      </p:sp>
      <p:sp>
        <p:nvSpPr>
          <p:cNvPr id="135173" name="Rectangle 5"/>
          <p:cNvSpPr>
            <a:spLocks noChangeArrowheads="1"/>
          </p:cNvSpPr>
          <p:nvPr/>
        </p:nvSpPr>
        <p:spPr bwMode="auto">
          <a:xfrm>
            <a:off x="6629400" y="3390900"/>
            <a:ext cx="1752600" cy="838200"/>
          </a:xfrm>
          <a:prstGeom prst="rect">
            <a:avLst/>
          </a:prstGeom>
          <a:solidFill>
            <a:srgbClr val="FF6600"/>
          </a:solidFill>
          <a:ln w="9525">
            <a:solidFill>
              <a:schemeClr val="tx1"/>
            </a:solidFill>
            <a:miter lim="800000"/>
            <a:headEnd/>
            <a:tailEnd/>
          </a:ln>
        </p:spPr>
        <p:txBody>
          <a:bodyPr wrap="none" anchor="ctr"/>
          <a:lstStyle/>
          <a:p>
            <a:pPr algn="ctr"/>
            <a:r>
              <a:rPr lang="en-US">
                <a:solidFill>
                  <a:schemeClr val="tx2"/>
                </a:solidFill>
                <a:latin typeface="Tahoma" pitchFamily="34" charset="0"/>
              </a:rPr>
              <a:t>Output</a:t>
            </a:r>
          </a:p>
        </p:txBody>
      </p:sp>
      <p:cxnSp>
        <p:nvCxnSpPr>
          <p:cNvPr id="135174" name="AutoShape 6"/>
          <p:cNvCxnSpPr>
            <a:cxnSpLocks noChangeShapeType="1"/>
            <a:stCxn id="135171" idx="3"/>
            <a:endCxn id="135172" idx="1"/>
          </p:cNvCxnSpPr>
          <p:nvPr/>
        </p:nvCxnSpPr>
        <p:spPr bwMode="auto">
          <a:xfrm>
            <a:off x="2819400" y="3810000"/>
            <a:ext cx="762000" cy="0"/>
          </a:xfrm>
          <a:prstGeom prst="straightConnector1">
            <a:avLst/>
          </a:prstGeom>
          <a:noFill/>
          <a:ln w="9525">
            <a:solidFill>
              <a:schemeClr val="tx1"/>
            </a:solidFill>
            <a:round/>
            <a:headEnd/>
            <a:tailEnd type="triangle" w="med" len="med"/>
          </a:ln>
        </p:spPr>
      </p:cxnSp>
      <p:cxnSp>
        <p:nvCxnSpPr>
          <p:cNvPr id="135175" name="AutoShape 7"/>
          <p:cNvCxnSpPr>
            <a:cxnSpLocks noChangeShapeType="1"/>
            <a:stCxn id="135172" idx="3"/>
            <a:endCxn id="135173" idx="1"/>
          </p:cNvCxnSpPr>
          <p:nvPr/>
        </p:nvCxnSpPr>
        <p:spPr bwMode="auto">
          <a:xfrm>
            <a:off x="5943600" y="3810000"/>
            <a:ext cx="685800" cy="0"/>
          </a:xfrm>
          <a:prstGeom prst="straightConnector1">
            <a:avLst/>
          </a:prstGeom>
          <a:noFill/>
          <a:ln w="9525">
            <a:solidFill>
              <a:schemeClr val="tx1"/>
            </a:solidFill>
            <a:round/>
            <a:headEnd/>
            <a:tailEnd type="triangle" w="med" len="med"/>
          </a:ln>
        </p:spPr>
      </p:cxnSp>
      <p:sp>
        <p:nvSpPr>
          <p:cNvPr id="59400" name="Rectangle 7"/>
          <p:cNvSpPr>
            <a:spLocks noChangeArrowheads="1"/>
          </p:cNvSpPr>
          <p:nvPr/>
        </p:nvSpPr>
        <p:spPr bwMode="auto">
          <a:xfrm>
            <a:off x="2514600" y="1295400"/>
            <a:ext cx="4065588" cy="584200"/>
          </a:xfrm>
          <a:prstGeom prst="rect">
            <a:avLst/>
          </a:prstGeom>
          <a:noFill/>
          <a:ln w="9525">
            <a:noFill/>
            <a:miter lim="800000"/>
            <a:headEnd/>
            <a:tailEnd/>
          </a:ln>
        </p:spPr>
        <p:txBody>
          <a:bodyPr wrap="none">
            <a:spAutoFit/>
          </a:bodyPr>
          <a:lstStyle/>
          <a:p>
            <a:r>
              <a:rPr lang="en-US" sz="3200">
                <a:latin typeface="Century Gothic" pitchFamily="34" charset="0"/>
              </a:rPr>
              <a:t>a device that computes</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517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517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517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517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51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1" grpId="0" animBg="1"/>
      <p:bldP spid="135172" grpId="0" animBg="1"/>
      <p:bldP spid="13517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smtClean="0"/>
              <a:t>What is Processing?</a:t>
            </a:r>
          </a:p>
        </p:txBody>
      </p:sp>
      <p:sp>
        <p:nvSpPr>
          <p:cNvPr id="60419" name="Content Placeholder 2"/>
          <p:cNvSpPr>
            <a:spLocks noGrp="1"/>
          </p:cNvSpPr>
          <p:nvPr>
            <p:ph idx="1"/>
          </p:nvPr>
        </p:nvSpPr>
        <p:spPr/>
        <p:txBody>
          <a:bodyPr/>
          <a:lstStyle/>
          <a:p>
            <a:r>
              <a:rPr lang="en-US" smtClean="0"/>
              <a:t>Conversion of Data into Information</a:t>
            </a:r>
          </a:p>
          <a:p>
            <a:r>
              <a:rPr lang="en-US" smtClean="0"/>
              <a:t>Data</a:t>
            </a:r>
          </a:p>
          <a:p>
            <a:pPr lvl="1"/>
            <a:r>
              <a:rPr lang="en-US" smtClean="0"/>
              <a:t>The raw facts and figures that are processed into information</a:t>
            </a:r>
          </a:p>
          <a:p>
            <a:r>
              <a:rPr lang="en-US" smtClean="0"/>
              <a:t>Information</a:t>
            </a:r>
          </a:p>
          <a:p>
            <a:pPr lvl="1"/>
            <a:r>
              <a:rPr lang="en-US" smtClean="0"/>
              <a:t>Data that has been summarized or otherwise manipulated for use in decision making</a:t>
            </a:r>
          </a:p>
          <a:p>
            <a:endParaRPr lang="en-US" smtClean="0"/>
          </a:p>
          <a:p>
            <a:endParaRPr lang="en-US" smtClean="0"/>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lum contrast="12000"/>
          </a:blip>
          <a:srcRect l="35156" t="23082" r="20313" b="38637"/>
          <a:stretch>
            <a:fillRect/>
          </a:stretch>
        </p:blipFill>
        <p:spPr bwMode="auto">
          <a:xfrm>
            <a:off x="1066800" y="990600"/>
            <a:ext cx="7086600" cy="4419600"/>
          </a:xfrm>
          <a:prstGeom prst="rect">
            <a:avLst/>
          </a:prstGeom>
          <a:noFill/>
          <a:ln w="12700">
            <a:noFill/>
            <a:miter lim="800000"/>
            <a:headEnd type="none" w="sm" len="sm"/>
            <a:tailEnd type="none" w="sm" len="sm"/>
          </a:ln>
          <a:effectLst/>
        </p:spPr>
      </p:pic>
    </p:spTree>
  </p:cSld>
  <p:clrMapOvr>
    <a:masterClrMapping/>
  </p:clrMapOvr>
  <p:transition>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endParaRPr lang="en-US" smtClean="0"/>
          </a:p>
        </p:txBody>
      </p:sp>
      <p:sp>
        <p:nvSpPr>
          <p:cNvPr id="61443" name="Content Placeholder 2"/>
          <p:cNvSpPr>
            <a:spLocks noGrp="1"/>
          </p:cNvSpPr>
          <p:nvPr>
            <p:ph idx="1"/>
          </p:nvPr>
        </p:nvSpPr>
        <p:spPr/>
        <p:txBody>
          <a:bodyPr/>
          <a:lstStyle/>
          <a:p>
            <a:endParaRPr lang="en-US" smtClean="0"/>
          </a:p>
        </p:txBody>
      </p:sp>
      <p:pic>
        <p:nvPicPr>
          <p:cNvPr id="61444" name="Picture 2" descr="http://highered.mcgraw-hill.com/sites/dl/premium/007288293x/instructor/47163/group_ex_image17.gif"/>
          <p:cNvPicPr>
            <a:picLocks noChangeAspect="1" noChangeArrowheads="1"/>
          </p:cNvPicPr>
          <p:nvPr/>
        </p:nvPicPr>
        <p:blipFill>
          <a:blip r:embed="rId3"/>
          <a:srcRect/>
          <a:stretch>
            <a:fillRect/>
          </a:stretch>
        </p:blipFill>
        <p:spPr bwMode="auto">
          <a:xfrm>
            <a:off x="0" y="-38100"/>
            <a:ext cx="9144000" cy="68580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smtClean="0"/>
              <a:t>Types of Data</a:t>
            </a:r>
          </a:p>
        </p:txBody>
      </p:sp>
      <p:sp>
        <p:nvSpPr>
          <p:cNvPr id="62467" name="Content Placeholder 2"/>
          <p:cNvSpPr>
            <a:spLocks noGrp="1"/>
          </p:cNvSpPr>
          <p:nvPr>
            <p:ph idx="1"/>
          </p:nvPr>
        </p:nvSpPr>
        <p:spPr/>
        <p:txBody>
          <a:bodyPr/>
          <a:lstStyle/>
          <a:p>
            <a:r>
              <a:rPr lang="en-US" smtClean="0"/>
              <a:t>Numeric</a:t>
            </a:r>
          </a:p>
          <a:p>
            <a:pPr lvl="1"/>
            <a:r>
              <a:rPr lang="en-US" smtClean="0"/>
              <a:t>Record Daily Milk Expenses</a:t>
            </a:r>
          </a:p>
          <a:p>
            <a:pPr lvl="2"/>
            <a:r>
              <a:rPr lang="en-US" smtClean="0"/>
              <a:t>Sun			20 Rs</a:t>
            </a:r>
          </a:p>
          <a:p>
            <a:pPr lvl="2"/>
            <a:r>
              <a:rPr lang="en-US" smtClean="0"/>
              <a:t>Mon			30 Rs</a:t>
            </a:r>
          </a:p>
          <a:p>
            <a:pPr lvl="2"/>
            <a:r>
              <a:rPr lang="en-US" smtClean="0"/>
              <a:t>Tues			35 Rs</a:t>
            </a:r>
          </a:p>
          <a:p>
            <a:pPr lvl="2"/>
            <a:r>
              <a:rPr lang="en-US" smtClean="0"/>
              <a:t>Wed		23 Rs</a:t>
            </a:r>
          </a:p>
          <a:p>
            <a:pPr lvl="2"/>
            <a:r>
              <a:rPr lang="en-US" smtClean="0"/>
              <a:t>Thurs		34 Rs</a:t>
            </a:r>
          </a:p>
          <a:p>
            <a:pPr lvl="2"/>
            <a:r>
              <a:rPr lang="en-US" smtClean="0"/>
              <a:t>Fri			50 Rs</a:t>
            </a:r>
          </a:p>
          <a:p>
            <a:pPr lvl="2"/>
            <a:r>
              <a:rPr lang="en-US" smtClean="0"/>
              <a:t>Sat			30 Rs</a:t>
            </a:r>
          </a:p>
          <a:p>
            <a:pPr lvl="2"/>
            <a:endParaRPr lang="en-US" smtClean="0"/>
          </a:p>
        </p:txBody>
      </p:sp>
    </p:spTree>
  </p:cSld>
  <p:clrMapOvr>
    <a:masterClrMapping/>
  </p:clrMapOvr>
  <p:transition>
    <p:fade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smtClean="0"/>
              <a:t>Types of Data</a:t>
            </a:r>
          </a:p>
        </p:txBody>
      </p:sp>
      <p:sp>
        <p:nvSpPr>
          <p:cNvPr id="63491" name="Content Placeholder 2"/>
          <p:cNvSpPr>
            <a:spLocks noGrp="1"/>
          </p:cNvSpPr>
          <p:nvPr>
            <p:ph idx="1"/>
          </p:nvPr>
        </p:nvSpPr>
        <p:spPr/>
        <p:txBody>
          <a:bodyPr/>
          <a:lstStyle/>
          <a:p>
            <a:r>
              <a:rPr lang="en-US" smtClean="0"/>
              <a:t>Numeric</a:t>
            </a:r>
          </a:p>
          <a:p>
            <a:pPr lvl="1"/>
            <a:r>
              <a:rPr lang="en-US" smtClean="0"/>
              <a:t>Processing Data</a:t>
            </a:r>
          </a:p>
          <a:p>
            <a:pPr lvl="2"/>
            <a:r>
              <a:rPr lang="en-US" smtClean="0"/>
              <a:t>Finding Weekly expenditure on Milk </a:t>
            </a:r>
          </a:p>
          <a:p>
            <a:pPr lvl="2"/>
            <a:r>
              <a:rPr lang="en-US" smtClean="0"/>
              <a:t>Finding a Daily Average of milk expenditure</a:t>
            </a:r>
          </a:p>
          <a:p>
            <a:pPr lvl="1"/>
            <a:endParaRPr lang="en-US" smtClean="0"/>
          </a:p>
          <a:p>
            <a:pPr lvl="2"/>
            <a:endParaRPr lang="en-US" smtClean="0"/>
          </a:p>
          <a:p>
            <a:pPr lvl="2"/>
            <a:endParaRPr lang="en-US" smtClean="0"/>
          </a:p>
        </p:txBody>
      </p:sp>
      <p:sp>
        <p:nvSpPr>
          <p:cNvPr id="9" name="Rectangle 3"/>
          <p:cNvSpPr>
            <a:spLocks noChangeArrowheads="1"/>
          </p:cNvSpPr>
          <p:nvPr/>
        </p:nvSpPr>
        <p:spPr bwMode="auto">
          <a:xfrm>
            <a:off x="990600" y="4343400"/>
            <a:ext cx="1828800" cy="914400"/>
          </a:xfrm>
          <a:prstGeom prst="rect">
            <a:avLst/>
          </a:prstGeom>
          <a:solidFill>
            <a:srgbClr val="FF6600"/>
          </a:solidFill>
          <a:ln w="9525">
            <a:solidFill>
              <a:schemeClr val="tx1"/>
            </a:solidFill>
            <a:miter lim="800000"/>
            <a:headEnd/>
            <a:tailEnd/>
          </a:ln>
        </p:spPr>
        <p:txBody>
          <a:bodyPr wrap="none" anchor="ctr"/>
          <a:lstStyle/>
          <a:p>
            <a:pPr algn="ctr"/>
            <a:r>
              <a:rPr lang="en-US">
                <a:solidFill>
                  <a:schemeClr val="tx2"/>
                </a:solidFill>
                <a:latin typeface="Tahoma" pitchFamily="34" charset="0"/>
              </a:rPr>
              <a:t>20,30,35,23,</a:t>
            </a:r>
          </a:p>
          <a:p>
            <a:pPr algn="ctr"/>
            <a:r>
              <a:rPr lang="en-US">
                <a:solidFill>
                  <a:schemeClr val="tx2"/>
                </a:solidFill>
                <a:latin typeface="Tahoma" pitchFamily="34" charset="0"/>
              </a:rPr>
              <a:t>34,50,30</a:t>
            </a:r>
          </a:p>
        </p:txBody>
      </p:sp>
      <p:sp>
        <p:nvSpPr>
          <p:cNvPr id="10" name="Rectangle 4"/>
          <p:cNvSpPr>
            <a:spLocks noChangeArrowheads="1"/>
          </p:cNvSpPr>
          <p:nvPr/>
        </p:nvSpPr>
        <p:spPr bwMode="auto">
          <a:xfrm>
            <a:off x="3581400" y="3733800"/>
            <a:ext cx="2362200" cy="2133600"/>
          </a:xfrm>
          <a:prstGeom prst="rect">
            <a:avLst/>
          </a:prstGeom>
          <a:solidFill>
            <a:srgbClr val="FF6600"/>
          </a:solidFill>
          <a:ln w="9525">
            <a:solidFill>
              <a:schemeClr val="tx1"/>
            </a:solidFill>
            <a:miter lim="800000"/>
            <a:headEnd/>
            <a:tailEnd/>
          </a:ln>
        </p:spPr>
        <p:txBody>
          <a:bodyPr wrap="none" anchor="ctr"/>
          <a:lstStyle/>
          <a:p>
            <a:pPr algn="ctr"/>
            <a:r>
              <a:rPr lang="en-US">
                <a:solidFill>
                  <a:schemeClr val="tx2"/>
                </a:solidFill>
                <a:latin typeface="Tahoma" pitchFamily="34" charset="0"/>
              </a:rPr>
              <a:t>Find Total/Average</a:t>
            </a:r>
          </a:p>
        </p:txBody>
      </p:sp>
      <p:sp>
        <p:nvSpPr>
          <p:cNvPr id="11" name="Rectangle 5"/>
          <p:cNvSpPr>
            <a:spLocks noChangeArrowheads="1"/>
          </p:cNvSpPr>
          <p:nvPr/>
        </p:nvSpPr>
        <p:spPr bwMode="auto">
          <a:xfrm>
            <a:off x="6629400" y="4381500"/>
            <a:ext cx="1752600" cy="838200"/>
          </a:xfrm>
          <a:prstGeom prst="rect">
            <a:avLst/>
          </a:prstGeom>
          <a:solidFill>
            <a:srgbClr val="FF6600"/>
          </a:solidFill>
          <a:ln w="9525">
            <a:solidFill>
              <a:schemeClr val="tx1"/>
            </a:solidFill>
            <a:miter lim="800000"/>
            <a:headEnd/>
            <a:tailEnd/>
          </a:ln>
        </p:spPr>
        <p:txBody>
          <a:bodyPr wrap="none" anchor="ctr"/>
          <a:lstStyle/>
          <a:p>
            <a:pPr algn="ctr"/>
            <a:r>
              <a:rPr lang="en-US">
                <a:solidFill>
                  <a:schemeClr val="tx2"/>
                </a:solidFill>
                <a:latin typeface="Tahoma" pitchFamily="34" charset="0"/>
              </a:rPr>
              <a:t>222/31.7</a:t>
            </a:r>
          </a:p>
        </p:txBody>
      </p:sp>
      <p:cxnSp>
        <p:nvCxnSpPr>
          <p:cNvPr id="12" name="AutoShape 6"/>
          <p:cNvCxnSpPr>
            <a:cxnSpLocks noChangeShapeType="1"/>
            <a:stCxn id="9" idx="3"/>
            <a:endCxn id="10" idx="1"/>
          </p:cNvCxnSpPr>
          <p:nvPr/>
        </p:nvCxnSpPr>
        <p:spPr bwMode="auto">
          <a:xfrm>
            <a:off x="2819400" y="4800600"/>
            <a:ext cx="762000" cy="0"/>
          </a:xfrm>
          <a:prstGeom prst="straightConnector1">
            <a:avLst/>
          </a:prstGeom>
          <a:noFill/>
          <a:ln w="9525">
            <a:solidFill>
              <a:schemeClr val="tx1"/>
            </a:solidFill>
            <a:round/>
            <a:headEnd/>
            <a:tailEnd type="triangle" w="med" len="med"/>
          </a:ln>
        </p:spPr>
      </p:cxnSp>
      <p:cxnSp>
        <p:nvCxnSpPr>
          <p:cNvPr id="13" name="AutoShape 7"/>
          <p:cNvCxnSpPr>
            <a:cxnSpLocks noChangeShapeType="1"/>
            <a:stCxn id="10" idx="3"/>
            <a:endCxn id="11" idx="1"/>
          </p:cNvCxnSpPr>
          <p:nvPr/>
        </p:nvCxnSpPr>
        <p:spPr bwMode="auto">
          <a:xfrm>
            <a:off x="5943600" y="4800600"/>
            <a:ext cx="685800" cy="0"/>
          </a:xfrm>
          <a:prstGeom prst="straightConnector1">
            <a:avLst/>
          </a:prstGeom>
          <a:noFill/>
          <a:ln w="9525">
            <a:solidFill>
              <a:schemeClr val="tx1"/>
            </a:solidFill>
            <a:round/>
            <a:headEnd/>
            <a:tailEnd type="triangle" w="med" len="med"/>
          </a:ln>
        </p:spPr>
      </p:cxn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smtClean="0"/>
              <a:t>Types of Data</a:t>
            </a:r>
          </a:p>
        </p:txBody>
      </p:sp>
      <p:sp>
        <p:nvSpPr>
          <p:cNvPr id="3" name="Content Placeholder 2"/>
          <p:cNvSpPr>
            <a:spLocks noGrp="1"/>
          </p:cNvSpPr>
          <p:nvPr>
            <p:ph idx="1"/>
          </p:nvPr>
        </p:nvSpPr>
        <p:spPr/>
        <p:txBody>
          <a:bodyPr/>
          <a:lstStyle/>
          <a:p>
            <a:r>
              <a:rPr lang="en-US" smtClean="0"/>
              <a:t>Text</a:t>
            </a:r>
          </a:p>
          <a:p>
            <a:pPr lvl="1">
              <a:lnSpc>
                <a:spcPct val="150000"/>
              </a:lnSpc>
            </a:pPr>
            <a:r>
              <a:rPr lang="en-US" sz="2000" smtClean="0"/>
              <a:t>Raw: </a:t>
            </a:r>
          </a:p>
          <a:p>
            <a:pPr lvl="1">
              <a:lnSpc>
                <a:spcPct val="150000"/>
              </a:lnSpc>
              <a:buFontTx/>
              <a:buNone/>
            </a:pPr>
            <a:r>
              <a:rPr lang="en-US" sz="2000" smtClean="0"/>
              <a:t>one of the most important concepts students must understand is the fundamental difference between data and information</a:t>
            </a:r>
          </a:p>
          <a:p>
            <a:pPr lvl="1">
              <a:lnSpc>
                <a:spcPct val="150000"/>
              </a:lnSpc>
            </a:pPr>
            <a:r>
              <a:rPr lang="en-US" sz="2000" smtClean="0"/>
              <a:t>Processed (1):  Formatted</a:t>
            </a:r>
          </a:p>
          <a:p>
            <a:pPr lvl="1">
              <a:lnSpc>
                <a:spcPct val="150000"/>
              </a:lnSpc>
              <a:buFontTx/>
              <a:buNone/>
            </a:pPr>
            <a:r>
              <a:rPr lang="en-US" sz="2000" smtClean="0"/>
              <a:t>“One of the </a:t>
            </a:r>
            <a:r>
              <a:rPr lang="en-US" sz="2000" b="1" smtClean="0"/>
              <a:t>most important concepts</a:t>
            </a:r>
            <a:r>
              <a:rPr lang="en-US" sz="2000" smtClean="0"/>
              <a:t> students </a:t>
            </a:r>
            <a:r>
              <a:rPr lang="en-US" sz="2000" b="1" smtClean="0"/>
              <a:t>must understand </a:t>
            </a:r>
            <a:r>
              <a:rPr lang="en-US" sz="2000" smtClean="0"/>
              <a:t>is the fundamental </a:t>
            </a:r>
            <a:r>
              <a:rPr lang="en-US" sz="2000" b="1" i="1" u="sng" smtClean="0"/>
              <a:t>difference between data and information</a:t>
            </a:r>
            <a:r>
              <a:rPr lang="en-US" sz="2000" smtClean="0"/>
              <a:t>.”</a:t>
            </a:r>
          </a:p>
          <a:p>
            <a:pPr lvl="1">
              <a:lnSpc>
                <a:spcPct val="150000"/>
              </a:lnSpc>
            </a:pPr>
            <a:r>
              <a:rPr lang="en-US" sz="2000" smtClean="0"/>
              <a:t>Processed (2): Words arranged alphabetically</a:t>
            </a:r>
          </a:p>
          <a:p>
            <a:pPr lvl="1">
              <a:lnSpc>
                <a:spcPct val="150000"/>
              </a:lnSpc>
              <a:buFontTx/>
              <a:buNone/>
            </a:pPr>
            <a:r>
              <a:rPr lang="en-US" sz="2000" smtClean="0"/>
              <a:t>and between concepts data difference fundamental important information is most must of one students the the understand </a:t>
            </a:r>
            <a:endParaRPr lang="en-US" sz="240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smtClean="0"/>
              <a:t>Types of Data</a:t>
            </a:r>
          </a:p>
        </p:txBody>
      </p:sp>
      <p:sp>
        <p:nvSpPr>
          <p:cNvPr id="65539" name="Content Placeholder 2"/>
          <p:cNvSpPr>
            <a:spLocks noGrp="1"/>
          </p:cNvSpPr>
          <p:nvPr>
            <p:ph idx="1"/>
          </p:nvPr>
        </p:nvSpPr>
        <p:spPr/>
        <p:txBody>
          <a:bodyPr/>
          <a:lstStyle/>
          <a:p>
            <a:r>
              <a:rPr lang="en-US" smtClean="0"/>
              <a:t>Image</a:t>
            </a:r>
          </a:p>
          <a:p>
            <a:pPr lvl="1"/>
            <a:r>
              <a:rPr lang="en-US" smtClean="0"/>
              <a:t>Raw</a:t>
            </a:r>
          </a:p>
          <a:p>
            <a:pPr lvl="1"/>
            <a:endParaRPr lang="en-US" smtClean="0"/>
          </a:p>
          <a:p>
            <a:pPr lvl="1"/>
            <a:endParaRPr lang="en-US" smtClean="0"/>
          </a:p>
          <a:p>
            <a:pPr lvl="1"/>
            <a:endParaRPr lang="en-US" smtClean="0"/>
          </a:p>
          <a:p>
            <a:pPr lvl="1"/>
            <a:endParaRPr lang="en-US" smtClean="0"/>
          </a:p>
          <a:p>
            <a:pPr lvl="1"/>
            <a:endParaRPr lang="en-US" smtClean="0"/>
          </a:p>
          <a:p>
            <a:pPr lvl="1"/>
            <a:r>
              <a:rPr lang="en-US" smtClean="0"/>
              <a:t>Processed</a:t>
            </a:r>
          </a:p>
        </p:txBody>
      </p:sp>
      <p:pic>
        <p:nvPicPr>
          <p:cNvPr id="149508" name="Picture 4" descr="C:\Users\ayesha\Pictures\Satellite_3.jpg"/>
          <p:cNvPicPr>
            <a:picLocks noChangeAspect="1" noChangeArrowheads="1"/>
          </p:cNvPicPr>
          <p:nvPr/>
        </p:nvPicPr>
        <p:blipFill>
          <a:blip r:embed="rId2"/>
          <a:srcRect/>
          <a:stretch>
            <a:fillRect/>
          </a:stretch>
        </p:blipFill>
        <p:spPr bwMode="auto">
          <a:xfrm>
            <a:off x="4343400" y="3657600"/>
            <a:ext cx="2398713" cy="2527300"/>
          </a:xfrm>
          <a:prstGeom prst="rect">
            <a:avLst/>
          </a:prstGeom>
          <a:noFill/>
          <a:ln w="9525">
            <a:noFill/>
            <a:miter lim="800000"/>
            <a:headEnd/>
            <a:tailEnd/>
          </a:ln>
        </p:spPr>
      </p:pic>
      <p:pic>
        <p:nvPicPr>
          <p:cNvPr id="149509" name="Picture 5"/>
          <p:cNvPicPr>
            <a:picLocks noChangeAspect="1" noChangeArrowheads="1"/>
          </p:cNvPicPr>
          <p:nvPr/>
        </p:nvPicPr>
        <p:blipFill>
          <a:blip r:embed="rId3"/>
          <a:srcRect/>
          <a:stretch>
            <a:fillRect/>
          </a:stretch>
        </p:blipFill>
        <p:spPr bwMode="auto">
          <a:xfrm>
            <a:off x="2133600" y="1524000"/>
            <a:ext cx="2024063" cy="21336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95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9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smtClean="0"/>
              <a:t>Types of Data</a:t>
            </a:r>
          </a:p>
        </p:txBody>
      </p:sp>
      <p:sp>
        <p:nvSpPr>
          <p:cNvPr id="66563" name="Content Placeholder 2"/>
          <p:cNvSpPr>
            <a:spLocks noGrp="1"/>
          </p:cNvSpPr>
          <p:nvPr>
            <p:ph idx="1"/>
          </p:nvPr>
        </p:nvSpPr>
        <p:spPr/>
        <p:txBody>
          <a:bodyPr/>
          <a:lstStyle/>
          <a:p>
            <a:r>
              <a:rPr lang="en-US" smtClean="0"/>
              <a:t>Image</a:t>
            </a:r>
          </a:p>
          <a:p>
            <a:pPr lvl="1"/>
            <a:r>
              <a:rPr lang="en-US" smtClean="0"/>
              <a:t>Other Examples</a:t>
            </a:r>
          </a:p>
          <a:p>
            <a:pPr lvl="2"/>
            <a:r>
              <a:rPr lang="en-US" smtClean="0"/>
              <a:t>Fingerprint Recognition</a:t>
            </a:r>
          </a:p>
          <a:p>
            <a:pPr lvl="2"/>
            <a:r>
              <a:rPr lang="en-US" smtClean="0"/>
              <a:t>Arrangement of your photo albums on PC</a:t>
            </a:r>
          </a:p>
        </p:txBody>
      </p:sp>
    </p:spTree>
  </p:cSld>
  <p:clrMapOvr>
    <a:masterClrMapping/>
  </p:clrMapOvr>
  <p:transition>
    <p:fade thruBlk="1"/>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smtClean="0"/>
              <a:t>Types of Data</a:t>
            </a:r>
          </a:p>
        </p:txBody>
      </p:sp>
      <p:sp>
        <p:nvSpPr>
          <p:cNvPr id="3" name="Content Placeholder 2"/>
          <p:cNvSpPr>
            <a:spLocks noGrp="1"/>
          </p:cNvSpPr>
          <p:nvPr>
            <p:ph idx="1"/>
          </p:nvPr>
        </p:nvSpPr>
        <p:spPr/>
        <p:txBody>
          <a:bodyPr/>
          <a:lstStyle/>
          <a:p>
            <a:r>
              <a:rPr lang="en-US" smtClean="0"/>
              <a:t>Audio</a:t>
            </a:r>
          </a:p>
          <a:p>
            <a:pPr lvl="1"/>
            <a:r>
              <a:rPr lang="en-US" smtClean="0"/>
              <a:t>Raw: Conversation between people in cockpit of aircraft and Flight Controller recorded in Black box</a:t>
            </a:r>
          </a:p>
          <a:p>
            <a:pPr lvl="1"/>
            <a:r>
              <a:rPr lang="en-US" smtClean="0"/>
              <a:t>Processed: In case of air crash, the recorded audio will be converted to digital form, background noise will be removed, and the clarity of speech will be improved to assist investigators</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smtClean="0"/>
              <a:t>Types of Data</a:t>
            </a:r>
          </a:p>
        </p:txBody>
      </p:sp>
      <p:sp>
        <p:nvSpPr>
          <p:cNvPr id="3" name="Content Placeholder 2"/>
          <p:cNvSpPr>
            <a:spLocks noGrp="1"/>
          </p:cNvSpPr>
          <p:nvPr>
            <p:ph idx="1"/>
          </p:nvPr>
        </p:nvSpPr>
        <p:spPr/>
        <p:txBody>
          <a:bodyPr/>
          <a:lstStyle/>
          <a:p>
            <a:r>
              <a:rPr lang="en-US" smtClean="0"/>
              <a:t>Video</a:t>
            </a:r>
          </a:p>
          <a:p>
            <a:pPr lvl="1"/>
            <a:r>
              <a:rPr lang="en-US" smtClean="0"/>
              <a:t>Raw: Old Black and White movies</a:t>
            </a:r>
          </a:p>
          <a:p>
            <a:pPr lvl="1"/>
            <a:r>
              <a:rPr lang="en-US" smtClean="0"/>
              <a:t>Processed: Black and white movie made colored</a:t>
            </a:r>
          </a:p>
          <a:p>
            <a:pPr lvl="1"/>
            <a:endParaRPr lang="en-US" smtClean="0"/>
          </a:p>
          <a:p>
            <a:pPr lvl="1"/>
            <a:r>
              <a:rPr lang="en-US" smtClean="0"/>
              <a:t>Raw: Any Video in foreign language</a:t>
            </a:r>
          </a:p>
          <a:p>
            <a:pPr lvl="1"/>
            <a:r>
              <a:rPr lang="en-US" smtClean="0"/>
              <a:t>Processed: Dub it in Urdu</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Content Placeholder 2"/>
          <p:cNvSpPr>
            <a:spLocks noGrp="1"/>
          </p:cNvSpPr>
          <p:nvPr>
            <p:ph idx="1"/>
          </p:nvPr>
        </p:nvSpPr>
        <p:spPr>
          <a:xfrm>
            <a:off x="0" y="2057400"/>
            <a:ext cx="9144000" cy="2819400"/>
          </a:xfrm>
        </p:spPr>
        <p:txBody>
          <a:bodyPr/>
          <a:lstStyle/>
          <a:p>
            <a:r>
              <a:rPr lang="en-US" dirty="0" smtClean="0"/>
              <a:t>Think and name any other form of Data.</a:t>
            </a:r>
          </a:p>
          <a:p>
            <a:pPr lvl="1">
              <a:buFontTx/>
              <a:buNone/>
            </a:pPr>
            <a:r>
              <a:rPr lang="en-US" dirty="0" smtClean="0"/>
              <a:t>Other than numeric, text, image, audio, video</a:t>
            </a:r>
          </a:p>
          <a:p>
            <a:r>
              <a:rPr lang="en-US" dirty="0" smtClean="0"/>
              <a:t>Think and describe in what ways can that form of Data be processed.</a:t>
            </a:r>
          </a:p>
          <a:p>
            <a:pPr lvl="1">
              <a:buFontTx/>
              <a:buNone/>
            </a:pPr>
            <a:endParaRPr lang="en-US" dirty="0" smtClean="0"/>
          </a:p>
        </p:txBody>
      </p:sp>
      <p:sp>
        <p:nvSpPr>
          <p:cNvPr id="4" name="Title 3"/>
          <p:cNvSpPr>
            <a:spLocks noGrp="1"/>
          </p:cNvSpPr>
          <p:nvPr>
            <p:ph type="title"/>
          </p:nvPr>
        </p:nvSpPr>
        <p:spPr/>
        <p:txBody>
          <a:bodyPr/>
          <a:lstStyle/>
          <a:p>
            <a:endParaRPr lang="en-US"/>
          </a:p>
        </p:txBody>
      </p:sp>
      <p:pic>
        <p:nvPicPr>
          <p:cNvPr id="69637" name="Picture 5"/>
          <p:cNvPicPr>
            <a:picLocks noChangeAspect="1" noChangeArrowheads="1"/>
          </p:cNvPicPr>
          <p:nvPr/>
        </p:nvPicPr>
        <p:blipFill>
          <a:blip r:embed="rId2"/>
          <a:srcRect/>
          <a:stretch>
            <a:fillRect/>
          </a:stretch>
        </p:blipFill>
        <p:spPr bwMode="auto">
          <a:xfrm>
            <a:off x="0" y="533400"/>
            <a:ext cx="2324100" cy="1485900"/>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Footer Placeholder 4"/>
          <p:cNvSpPr>
            <a:spLocks noGrp="1"/>
          </p:cNvSpPr>
          <p:nvPr>
            <p:ph type="ftr" sz="quarter" idx="10"/>
          </p:nvPr>
        </p:nvSpPr>
        <p:spPr>
          <a:noFill/>
        </p:spPr>
        <p:txBody>
          <a:bodyPr/>
          <a:lstStyle/>
          <a:p>
            <a:pPr fontAlgn="base">
              <a:spcBef>
                <a:spcPct val="0"/>
              </a:spcBef>
              <a:spcAft>
                <a:spcPct val="0"/>
              </a:spcAft>
            </a:pPr>
            <a:r>
              <a:rPr lang="en-US" smtClean="0"/>
              <a:t>Copyright © 2003.  Exclusive rights by The McGraw-Hill Companies, Inc.</a:t>
            </a:r>
            <a:endParaRPr lang="en-US" sz="1400" smtClean="0">
              <a:latin typeface="Arial" charset="0"/>
            </a:endParaRPr>
          </a:p>
        </p:txBody>
      </p:sp>
      <p:sp>
        <p:nvSpPr>
          <p:cNvPr id="70659" name="Rectangle 2"/>
          <p:cNvSpPr>
            <a:spLocks noGrp="1" noChangeArrowheads="1"/>
          </p:cNvSpPr>
          <p:nvPr>
            <p:ph type="title"/>
          </p:nvPr>
        </p:nvSpPr>
        <p:spPr/>
        <p:txBody>
          <a:bodyPr/>
          <a:lstStyle/>
          <a:p>
            <a:r>
              <a:rPr lang="en-US" smtClean="0"/>
              <a:t>Concept Check</a:t>
            </a:r>
          </a:p>
        </p:txBody>
      </p:sp>
      <p:sp>
        <p:nvSpPr>
          <p:cNvPr id="70660" name="Rectangle 3"/>
          <p:cNvSpPr>
            <a:spLocks noGrp="1" noChangeArrowheads="1"/>
          </p:cNvSpPr>
          <p:nvPr>
            <p:ph type="body" sz="half" idx="1"/>
          </p:nvPr>
        </p:nvSpPr>
        <p:spPr/>
        <p:txBody>
          <a:bodyPr anchor="ctr"/>
          <a:lstStyle/>
          <a:p>
            <a:pPr marL="0" indent="0"/>
            <a:r>
              <a:rPr lang="en-US" sz="2400" smtClean="0"/>
              <a:t>What are the two key components of information technology?</a:t>
            </a:r>
          </a:p>
        </p:txBody>
      </p:sp>
      <p:sp>
        <p:nvSpPr>
          <p:cNvPr id="185348" name="Rectangle 4"/>
          <p:cNvSpPr>
            <a:spLocks noGrp="1" noChangeArrowheads="1"/>
          </p:cNvSpPr>
          <p:nvPr>
            <p:ph sz="half" idx="2"/>
          </p:nvPr>
        </p:nvSpPr>
        <p:spPr/>
        <p:txBody>
          <a:bodyPr anchor="ctr"/>
          <a:lstStyle/>
          <a:p>
            <a:pPr marL="0" indent="0"/>
            <a:endParaRPr lang="en-US" sz="2400" smtClean="0"/>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1853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8"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304800" y="533400"/>
            <a:ext cx="7924800" cy="4440238"/>
          </a:xfrm>
          <a:prstGeom prst="rect">
            <a:avLst/>
          </a:prstGeom>
          <a:noFill/>
          <a:ln w="9525">
            <a:noFill/>
            <a:miter lim="800000"/>
            <a:headEnd/>
            <a:tailEnd/>
          </a:ln>
          <a:effectLst/>
        </p:spPr>
        <p:txBody>
          <a:bodyPr lIns="92075" tIns="46038" rIns="92075" bIns="46038">
            <a:spAutoFit/>
          </a:bodyPr>
          <a:lstStyle/>
          <a:p>
            <a:pPr eaLnBrk="0" hangingPunct="0">
              <a:spcBef>
                <a:spcPct val="50000"/>
              </a:spcBef>
            </a:pPr>
            <a:r>
              <a:rPr lang="en-US" sz="4400" b="1" u="sng" dirty="0"/>
              <a:t>Computer Hardware</a:t>
            </a:r>
            <a:r>
              <a:rPr lang="en-US" sz="4800" b="1" dirty="0"/>
              <a:t> </a:t>
            </a:r>
            <a:r>
              <a:rPr lang="en-US" sz="4800" dirty="0"/>
              <a:t>- </a:t>
            </a:r>
            <a:r>
              <a:rPr lang="en-US" sz="4400" dirty="0"/>
              <a:t>any part of the computer you can touch.</a:t>
            </a:r>
          </a:p>
          <a:p>
            <a:pPr lvl="1" eaLnBrk="0" hangingPunct="0">
              <a:lnSpc>
                <a:spcPct val="90000"/>
              </a:lnSpc>
              <a:spcBef>
                <a:spcPct val="20000"/>
              </a:spcBef>
              <a:buFontTx/>
              <a:buChar char="•"/>
            </a:pPr>
            <a:r>
              <a:rPr lang="en-US" sz="4400" dirty="0">
                <a:solidFill>
                  <a:schemeClr val="accent2"/>
                </a:solidFill>
              </a:rPr>
              <a:t>  Processor</a:t>
            </a:r>
          </a:p>
          <a:p>
            <a:pPr lvl="1" eaLnBrk="0" hangingPunct="0">
              <a:lnSpc>
                <a:spcPct val="90000"/>
              </a:lnSpc>
              <a:spcBef>
                <a:spcPct val="20000"/>
              </a:spcBef>
              <a:buFontTx/>
              <a:buChar char="•"/>
            </a:pPr>
            <a:r>
              <a:rPr lang="en-US" sz="4400" dirty="0">
                <a:solidFill>
                  <a:schemeClr val="accent2"/>
                </a:solidFill>
              </a:rPr>
              <a:t>  Memory</a:t>
            </a:r>
          </a:p>
          <a:p>
            <a:pPr lvl="1" eaLnBrk="0" hangingPunct="0">
              <a:lnSpc>
                <a:spcPct val="90000"/>
              </a:lnSpc>
              <a:spcBef>
                <a:spcPct val="20000"/>
              </a:spcBef>
              <a:buFontTx/>
              <a:buChar char="•"/>
            </a:pPr>
            <a:r>
              <a:rPr lang="en-US" sz="4400" dirty="0">
                <a:solidFill>
                  <a:schemeClr val="accent2"/>
                </a:solidFill>
              </a:rPr>
              <a:t>  Input and Output Devices</a:t>
            </a:r>
          </a:p>
          <a:p>
            <a:pPr lvl="1" eaLnBrk="0" hangingPunct="0">
              <a:lnSpc>
                <a:spcPct val="90000"/>
              </a:lnSpc>
              <a:spcBef>
                <a:spcPct val="20000"/>
              </a:spcBef>
              <a:buFontTx/>
              <a:buChar char="•"/>
            </a:pPr>
            <a:r>
              <a:rPr lang="en-US" sz="4400" dirty="0">
                <a:solidFill>
                  <a:schemeClr val="accent2"/>
                </a:solidFill>
              </a:rPr>
              <a:t>  Storage Devices</a:t>
            </a:r>
            <a:endParaRPr lang="en-US" sz="4400" dirty="0"/>
          </a:p>
        </p:txBody>
      </p:sp>
    </p:spTree>
  </p:cSld>
  <p:clrMapOvr>
    <a:masterClrMapping/>
  </p:clrMapOvr>
  <p:transition>
    <p:fade thruBlk="1"/>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Footer Placeholder 4"/>
          <p:cNvSpPr>
            <a:spLocks noGrp="1"/>
          </p:cNvSpPr>
          <p:nvPr>
            <p:ph type="ftr" sz="quarter" idx="10"/>
          </p:nvPr>
        </p:nvSpPr>
        <p:spPr>
          <a:noFill/>
        </p:spPr>
        <p:txBody>
          <a:bodyPr/>
          <a:lstStyle/>
          <a:p>
            <a:pPr fontAlgn="base">
              <a:spcBef>
                <a:spcPct val="0"/>
              </a:spcBef>
              <a:spcAft>
                <a:spcPct val="0"/>
              </a:spcAft>
            </a:pPr>
            <a:r>
              <a:rPr lang="en-US" smtClean="0"/>
              <a:t>Copyright © 2003.  Exclusive rights by The McGraw-Hill Companies, Inc.</a:t>
            </a:r>
            <a:endParaRPr lang="en-US" sz="1400" smtClean="0">
              <a:latin typeface="Arial" charset="0"/>
            </a:endParaRPr>
          </a:p>
        </p:txBody>
      </p:sp>
      <p:sp>
        <p:nvSpPr>
          <p:cNvPr id="71683" name="Rectangle 2"/>
          <p:cNvSpPr>
            <a:spLocks noGrp="1" noChangeArrowheads="1"/>
          </p:cNvSpPr>
          <p:nvPr>
            <p:ph type="title"/>
          </p:nvPr>
        </p:nvSpPr>
        <p:spPr/>
        <p:txBody>
          <a:bodyPr/>
          <a:lstStyle/>
          <a:p>
            <a:r>
              <a:rPr lang="en-US" smtClean="0"/>
              <a:t>Concept Check</a:t>
            </a:r>
          </a:p>
        </p:txBody>
      </p:sp>
      <p:sp>
        <p:nvSpPr>
          <p:cNvPr id="71684" name="Rectangle 3"/>
          <p:cNvSpPr>
            <a:spLocks noGrp="1" noChangeArrowheads="1"/>
          </p:cNvSpPr>
          <p:nvPr>
            <p:ph type="body" sz="half" idx="1"/>
          </p:nvPr>
        </p:nvSpPr>
        <p:spPr/>
        <p:txBody>
          <a:bodyPr anchor="ctr"/>
          <a:lstStyle/>
          <a:p>
            <a:pPr marL="0" indent="0"/>
            <a:r>
              <a:rPr lang="en-US" sz="2400" smtClean="0"/>
              <a:t>Arrange the five sizes of computers from largest to smallest?</a:t>
            </a:r>
          </a:p>
        </p:txBody>
      </p:sp>
      <p:sp>
        <p:nvSpPr>
          <p:cNvPr id="187396" name="Rectangle 4"/>
          <p:cNvSpPr>
            <a:spLocks noGrp="1" noChangeArrowheads="1"/>
          </p:cNvSpPr>
          <p:nvPr>
            <p:ph sz="half" idx="2"/>
          </p:nvPr>
        </p:nvSpPr>
        <p:spPr>
          <a:xfrm>
            <a:off x="685800" y="3657600"/>
            <a:ext cx="7772400" cy="2438400"/>
          </a:xfrm>
        </p:spPr>
        <p:txBody>
          <a:bodyPr anchor="ctr"/>
          <a:lstStyle/>
          <a:p>
            <a:pPr marL="0" indent="0"/>
            <a:r>
              <a:rPr lang="en-US" sz="2400" smtClean="0"/>
              <a:t>Mainframe, microcomputer, microcontroller, supercomputer, workstation,, </a:t>
            </a:r>
          </a:p>
          <a:p>
            <a:pPr marL="0" indent="0"/>
            <a:endParaRPr lang="en-US" sz="2400" smtClean="0"/>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73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6"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Footer Placeholder 4"/>
          <p:cNvSpPr>
            <a:spLocks noGrp="1"/>
          </p:cNvSpPr>
          <p:nvPr>
            <p:ph type="ftr" sz="quarter" idx="10"/>
          </p:nvPr>
        </p:nvSpPr>
        <p:spPr>
          <a:noFill/>
        </p:spPr>
        <p:txBody>
          <a:bodyPr/>
          <a:lstStyle/>
          <a:p>
            <a:pPr fontAlgn="base">
              <a:spcBef>
                <a:spcPct val="0"/>
              </a:spcBef>
              <a:spcAft>
                <a:spcPct val="0"/>
              </a:spcAft>
            </a:pPr>
            <a:r>
              <a:rPr lang="en-US" smtClean="0"/>
              <a:t>Copyright © 2003.  Exclusive rights by The McGraw-Hill Companies, Inc.</a:t>
            </a:r>
            <a:endParaRPr lang="en-US" sz="1400" smtClean="0">
              <a:latin typeface="Arial" charset="0"/>
            </a:endParaRPr>
          </a:p>
        </p:txBody>
      </p:sp>
      <p:sp>
        <p:nvSpPr>
          <p:cNvPr id="72707" name="Rectangle 2"/>
          <p:cNvSpPr>
            <a:spLocks noGrp="1" noChangeArrowheads="1"/>
          </p:cNvSpPr>
          <p:nvPr>
            <p:ph type="title"/>
          </p:nvPr>
        </p:nvSpPr>
        <p:spPr/>
        <p:txBody>
          <a:bodyPr/>
          <a:lstStyle/>
          <a:p>
            <a:r>
              <a:rPr lang="en-US" smtClean="0"/>
              <a:t>Concept Check</a:t>
            </a:r>
          </a:p>
        </p:txBody>
      </p:sp>
      <p:sp>
        <p:nvSpPr>
          <p:cNvPr id="72708" name="Rectangle 3"/>
          <p:cNvSpPr>
            <a:spLocks noGrp="1" noChangeArrowheads="1"/>
          </p:cNvSpPr>
          <p:nvPr>
            <p:ph type="body" sz="half" idx="1"/>
          </p:nvPr>
        </p:nvSpPr>
        <p:spPr/>
        <p:txBody>
          <a:bodyPr anchor="ctr"/>
          <a:lstStyle/>
          <a:p>
            <a:pPr marL="0" indent="0"/>
            <a:r>
              <a:rPr lang="en-US" sz="2400" smtClean="0"/>
              <a:t>Which size of computer is also called an “embedded computer?”</a:t>
            </a:r>
          </a:p>
        </p:txBody>
      </p:sp>
      <p:sp>
        <p:nvSpPr>
          <p:cNvPr id="188420" name="Rectangle 4"/>
          <p:cNvSpPr>
            <a:spLocks noGrp="1" noChangeArrowheads="1"/>
          </p:cNvSpPr>
          <p:nvPr>
            <p:ph sz="half" idx="2"/>
          </p:nvPr>
        </p:nvSpPr>
        <p:spPr/>
        <p:txBody>
          <a:bodyPr anchor="ctr"/>
          <a:lstStyle/>
          <a:p>
            <a:pPr marL="0" indent="0"/>
            <a:endParaRPr lang="en-US" sz="2400" smtClean="0"/>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1884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20" grpId="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Footer Placeholder 4"/>
          <p:cNvSpPr>
            <a:spLocks noGrp="1"/>
          </p:cNvSpPr>
          <p:nvPr>
            <p:ph type="ftr" sz="quarter" idx="10"/>
          </p:nvPr>
        </p:nvSpPr>
        <p:spPr>
          <a:noFill/>
        </p:spPr>
        <p:txBody>
          <a:bodyPr/>
          <a:lstStyle/>
          <a:p>
            <a:pPr fontAlgn="base">
              <a:spcBef>
                <a:spcPct val="0"/>
              </a:spcBef>
              <a:spcAft>
                <a:spcPct val="0"/>
              </a:spcAft>
            </a:pPr>
            <a:r>
              <a:rPr lang="en-US" smtClean="0"/>
              <a:t>Copyright © 2003.  Exclusive rights by The McGraw-Hill Companies, Inc.</a:t>
            </a:r>
            <a:endParaRPr lang="en-US" sz="1400" smtClean="0">
              <a:latin typeface="Arial" charset="0"/>
            </a:endParaRPr>
          </a:p>
        </p:txBody>
      </p:sp>
      <p:sp>
        <p:nvSpPr>
          <p:cNvPr id="73731" name="Rectangle 2"/>
          <p:cNvSpPr>
            <a:spLocks noGrp="1" noChangeArrowheads="1"/>
          </p:cNvSpPr>
          <p:nvPr>
            <p:ph type="title"/>
          </p:nvPr>
        </p:nvSpPr>
        <p:spPr/>
        <p:txBody>
          <a:bodyPr/>
          <a:lstStyle/>
          <a:p>
            <a:r>
              <a:rPr lang="en-US" smtClean="0"/>
              <a:t>Concept Check</a:t>
            </a:r>
          </a:p>
        </p:txBody>
      </p:sp>
      <p:sp>
        <p:nvSpPr>
          <p:cNvPr id="73732" name="Rectangle 3"/>
          <p:cNvSpPr>
            <a:spLocks noGrp="1" noChangeArrowheads="1"/>
          </p:cNvSpPr>
          <p:nvPr>
            <p:ph type="body" sz="half" idx="1"/>
          </p:nvPr>
        </p:nvSpPr>
        <p:spPr/>
        <p:txBody>
          <a:bodyPr anchor="ctr"/>
          <a:lstStyle/>
          <a:p>
            <a:pPr marL="0" indent="0"/>
            <a:r>
              <a:rPr lang="en-US" sz="2400" smtClean="0"/>
              <a:t>What is the term for a computer used to hold collections of data and programs for connecting PCs, workstations, and other devices?</a:t>
            </a:r>
          </a:p>
        </p:txBody>
      </p:sp>
      <p:sp>
        <p:nvSpPr>
          <p:cNvPr id="189444" name="Rectangle 4"/>
          <p:cNvSpPr>
            <a:spLocks noGrp="1" noChangeArrowheads="1"/>
          </p:cNvSpPr>
          <p:nvPr>
            <p:ph sz="half" idx="2"/>
          </p:nvPr>
        </p:nvSpPr>
        <p:spPr/>
        <p:txBody>
          <a:bodyPr anchor="ctr"/>
          <a:lstStyle/>
          <a:p>
            <a:pPr marL="0" indent="0"/>
            <a:endParaRPr lang="en-US" sz="2400" smtClean="0"/>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1894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4"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Footer Placeholder 4"/>
          <p:cNvSpPr>
            <a:spLocks noGrp="1"/>
          </p:cNvSpPr>
          <p:nvPr>
            <p:ph type="ftr" sz="quarter" idx="10"/>
          </p:nvPr>
        </p:nvSpPr>
        <p:spPr>
          <a:noFill/>
        </p:spPr>
        <p:txBody>
          <a:bodyPr/>
          <a:lstStyle/>
          <a:p>
            <a:pPr fontAlgn="base">
              <a:spcBef>
                <a:spcPct val="0"/>
              </a:spcBef>
              <a:spcAft>
                <a:spcPct val="0"/>
              </a:spcAft>
            </a:pPr>
            <a:r>
              <a:rPr lang="en-US" smtClean="0"/>
              <a:t>Copyright © 2003.  Exclusive rights by The McGraw-Hill Companies, Inc.</a:t>
            </a:r>
            <a:endParaRPr lang="en-US" sz="1400" smtClean="0">
              <a:latin typeface="Arial" charset="0"/>
            </a:endParaRPr>
          </a:p>
        </p:txBody>
      </p:sp>
      <p:sp>
        <p:nvSpPr>
          <p:cNvPr id="74755" name="Rectangle 2"/>
          <p:cNvSpPr>
            <a:spLocks noGrp="1" noChangeArrowheads="1"/>
          </p:cNvSpPr>
          <p:nvPr>
            <p:ph type="title"/>
          </p:nvPr>
        </p:nvSpPr>
        <p:spPr/>
        <p:txBody>
          <a:bodyPr/>
          <a:lstStyle/>
          <a:p>
            <a:r>
              <a:rPr lang="en-US" smtClean="0"/>
              <a:t>Concept Check</a:t>
            </a:r>
          </a:p>
        </p:txBody>
      </p:sp>
      <p:sp>
        <p:nvSpPr>
          <p:cNvPr id="74756" name="Rectangle 3"/>
          <p:cNvSpPr>
            <a:spLocks noGrp="1" noChangeArrowheads="1"/>
          </p:cNvSpPr>
          <p:nvPr>
            <p:ph type="body" sz="half" idx="1"/>
          </p:nvPr>
        </p:nvSpPr>
        <p:spPr/>
        <p:txBody>
          <a:bodyPr anchor="ctr"/>
          <a:lstStyle/>
          <a:p>
            <a:pPr marL="0" indent="0"/>
            <a:r>
              <a:rPr lang="en-US" sz="2400" smtClean="0"/>
              <a:t>What is the difference between data and information</a:t>
            </a:r>
          </a:p>
        </p:txBody>
      </p:sp>
      <p:sp>
        <p:nvSpPr>
          <p:cNvPr id="189444" name="Rectangle 4"/>
          <p:cNvSpPr>
            <a:spLocks noGrp="1" noChangeArrowheads="1"/>
          </p:cNvSpPr>
          <p:nvPr>
            <p:ph sz="half" idx="2"/>
          </p:nvPr>
        </p:nvSpPr>
        <p:spPr/>
        <p:txBody>
          <a:bodyPr anchor="ctr"/>
          <a:lstStyle/>
          <a:p>
            <a:pPr marL="0" indent="0"/>
            <a:endParaRPr lang="en-US" sz="2400" smtClean="0"/>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1894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4"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noFill/>
          <a:ln/>
        </p:spPr>
        <p:txBody>
          <a:bodyPr/>
          <a:lstStyle/>
          <a:p>
            <a:pPr eaLnBrk="0" hangingPunct="0"/>
            <a:r>
              <a:rPr lang="en-US" sz="5400" b="1"/>
              <a:t>Who Uses Computers?</a:t>
            </a:r>
          </a:p>
        </p:txBody>
      </p:sp>
      <p:sp>
        <p:nvSpPr>
          <p:cNvPr id="22531" name="Rectangle 3"/>
          <p:cNvSpPr>
            <a:spLocks noGrp="1" noChangeArrowheads="1"/>
          </p:cNvSpPr>
          <p:nvPr>
            <p:ph type="body" sz="half" idx="1"/>
          </p:nvPr>
        </p:nvSpPr>
        <p:spPr>
          <a:noFill/>
          <a:ln/>
        </p:spPr>
        <p:txBody>
          <a:bodyPr/>
          <a:lstStyle/>
          <a:p>
            <a:pPr eaLnBrk="0" hangingPunct="0"/>
            <a:r>
              <a:rPr lang="en-US" sz="4400">
                <a:solidFill>
                  <a:schemeClr val="accent2"/>
                </a:solidFill>
              </a:rPr>
              <a:t>Military</a:t>
            </a:r>
          </a:p>
          <a:p>
            <a:pPr eaLnBrk="0" hangingPunct="0"/>
            <a:r>
              <a:rPr lang="en-US" sz="4400">
                <a:solidFill>
                  <a:schemeClr val="accent2"/>
                </a:solidFill>
              </a:rPr>
              <a:t>Doctors</a:t>
            </a:r>
          </a:p>
          <a:p>
            <a:pPr eaLnBrk="0" hangingPunct="0"/>
            <a:r>
              <a:rPr lang="en-US" sz="4400">
                <a:solidFill>
                  <a:schemeClr val="accent2"/>
                </a:solidFill>
              </a:rPr>
              <a:t>Educators</a:t>
            </a:r>
          </a:p>
          <a:p>
            <a:pPr eaLnBrk="0" hangingPunct="0"/>
            <a:r>
              <a:rPr lang="en-US" sz="4400">
                <a:solidFill>
                  <a:schemeClr val="accent2"/>
                </a:solidFill>
              </a:rPr>
              <a:t>Engineers</a:t>
            </a:r>
          </a:p>
          <a:p>
            <a:pPr eaLnBrk="0" hangingPunct="0"/>
            <a:r>
              <a:rPr lang="en-US" sz="4400">
                <a:solidFill>
                  <a:schemeClr val="accent2"/>
                </a:solidFill>
              </a:rPr>
              <a:t>Architects</a:t>
            </a:r>
            <a:endParaRPr lang="en-US" sz="4400"/>
          </a:p>
        </p:txBody>
      </p:sp>
      <p:sp>
        <p:nvSpPr>
          <p:cNvPr id="22532" name="Rectangle 4"/>
          <p:cNvSpPr>
            <a:spLocks noGrp="1" noChangeArrowheads="1"/>
          </p:cNvSpPr>
          <p:nvPr>
            <p:ph type="body" sz="half" idx="2"/>
          </p:nvPr>
        </p:nvSpPr>
        <p:spPr>
          <a:noFill/>
          <a:ln/>
        </p:spPr>
        <p:txBody>
          <a:bodyPr/>
          <a:lstStyle/>
          <a:p>
            <a:pPr eaLnBrk="0" hangingPunct="0"/>
            <a:r>
              <a:rPr lang="en-US" sz="4400">
                <a:solidFill>
                  <a:schemeClr val="accent2"/>
                </a:solidFill>
              </a:rPr>
              <a:t>Musicians</a:t>
            </a:r>
          </a:p>
          <a:p>
            <a:pPr eaLnBrk="0" hangingPunct="0"/>
            <a:r>
              <a:rPr lang="en-US" sz="4400">
                <a:solidFill>
                  <a:schemeClr val="accent2"/>
                </a:solidFill>
              </a:rPr>
              <a:t>Filmmakers</a:t>
            </a:r>
          </a:p>
          <a:p>
            <a:pPr eaLnBrk="0" hangingPunct="0"/>
            <a:r>
              <a:rPr lang="en-US" sz="4400">
                <a:solidFill>
                  <a:schemeClr val="accent2"/>
                </a:solidFill>
              </a:rPr>
              <a:t>Attorneys</a:t>
            </a:r>
          </a:p>
          <a:p>
            <a:pPr eaLnBrk="0" hangingPunct="0"/>
            <a:r>
              <a:rPr lang="en-US" sz="4400">
                <a:solidFill>
                  <a:schemeClr val="accent2"/>
                </a:solidFill>
              </a:rPr>
              <a:t>Bankers</a:t>
            </a:r>
          </a:p>
          <a:p>
            <a:pPr eaLnBrk="0" hangingPunct="0"/>
            <a:r>
              <a:rPr lang="en-US" sz="4400">
                <a:solidFill>
                  <a:schemeClr val="accent2"/>
                </a:solidFill>
              </a:rPr>
              <a:t>Architects</a:t>
            </a:r>
            <a:endParaRPr lang="en-US" sz="4400"/>
          </a:p>
        </p:txBody>
      </p:sp>
    </p:spTree>
  </p:cSld>
  <p:clrMapOvr>
    <a:masterClrMapping/>
  </p:clrMapOvr>
  <p:transition>
    <p:fade thruBlk="1"/>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srcRect l="25781" t="27390" r="33594" b="48923"/>
          <a:stretch>
            <a:fillRect/>
          </a:stretch>
        </p:blipFill>
        <p:spPr bwMode="auto">
          <a:xfrm>
            <a:off x="304800" y="1524000"/>
            <a:ext cx="8382000" cy="3544888"/>
          </a:xfrm>
          <a:prstGeom prst="rect">
            <a:avLst/>
          </a:prstGeom>
          <a:noFill/>
          <a:ln w="12700">
            <a:noFill/>
            <a:miter lim="800000"/>
            <a:headEnd type="none" w="sm" len="sm"/>
            <a:tailEnd type="none" w="sm" len="sm"/>
          </a:ln>
          <a:effectLst/>
        </p:spPr>
      </p:pic>
      <p:sp>
        <p:nvSpPr>
          <p:cNvPr id="35843" name="Text Box 3"/>
          <p:cNvSpPr txBox="1">
            <a:spLocks noChangeArrowheads="1"/>
          </p:cNvSpPr>
          <p:nvPr/>
        </p:nvSpPr>
        <p:spPr bwMode="auto">
          <a:xfrm>
            <a:off x="533400" y="776288"/>
            <a:ext cx="8154988" cy="519112"/>
          </a:xfrm>
          <a:prstGeom prst="rect">
            <a:avLst/>
          </a:prstGeom>
          <a:noFill/>
          <a:ln w="12700">
            <a:noFill/>
            <a:miter lim="800000"/>
            <a:headEnd type="none" w="sm" len="sm"/>
            <a:tailEnd type="none" w="sm" len="sm"/>
          </a:ln>
          <a:effectLst/>
        </p:spPr>
        <p:txBody>
          <a:bodyPr wrap="none">
            <a:spAutoFit/>
          </a:bodyPr>
          <a:lstStyle/>
          <a:p>
            <a:r>
              <a:rPr lang="en-US" sz="2800" b="1">
                <a:solidFill>
                  <a:schemeClr val="accent2"/>
                </a:solidFill>
              </a:rPr>
              <a:t>A medical team using “robodoc” to assist in surgery.</a:t>
            </a:r>
          </a:p>
        </p:txBody>
      </p:sp>
    </p:spTree>
  </p:cSld>
  <p:clrMapOvr>
    <a:masterClrMapping/>
  </p:clrMapOvr>
  <p:transition>
    <p:fade thruBlk="1"/>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E:\CHAP01\0101\IMAGES\010102P.JPG"/>
          <p:cNvPicPr>
            <a:picLocks noChangeAspect="1" noChangeArrowheads="1"/>
          </p:cNvPicPr>
          <p:nvPr/>
        </p:nvPicPr>
        <p:blipFill>
          <a:blip r:embed="rId2"/>
          <a:srcRect/>
          <a:stretch>
            <a:fillRect/>
          </a:stretch>
        </p:blipFill>
        <p:spPr bwMode="auto">
          <a:xfrm>
            <a:off x="3352800" y="2057400"/>
            <a:ext cx="2730500" cy="2730500"/>
          </a:xfrm>
          <a:prstGeom prst="rect">
            <a:avLst/>
          </a:prstGeom>
          <a:noFill/>
        </p:spPr>
      </p:pic>
      <p:sp>
        <p:nvSpPr>
          <p:cNvPr id="31747" name="Text Box 3"/>
          <p:cNvSpPr txBox="1">
            <a:spLocks noChangeArrowheads="1"/>
          </p:cNvSpPr>
          <p:nvPr/>
        </p:nvSpPr>
        <p:spPr bwMode="auto">
          <a:xfrm>
            <a:off x="2168525" y="1031875"/>
            <a:ext cx="4841875" cy="822325"/>
          </a:xfrm>
          <a:prstGeom prst="rect">
            <a:avLst/>
          </a:prstGeom>
          <a:noFill/>
          <a:ln w="12700">
            <a:noFill/>
            <a:miter lim="800000"/>
            <a:headEnd type="none" w="sm" len="sm"/>
            <a:tailEnd type="none" w="sm" len="sm"/>
          </a:ln>
          <a:effectLst/>
        </p:spPr>
        <p:txBody>
          <a:bodyPr wrap="none">
            <a:spAutoFit/>
          </a:bodyPr>
          <a:lstStyle/>
          <a:p>
            <a:pPr algn="ctr"/>
            <a:r>
              <a:rPr lang="en-US" b="1">
                <a:solidFill>
                  <a:schemeClr val="accent2"/>
                </a:solidFill>
              </a:rPr>
              <a:t>Musicians can use MIDI technology</a:t>
            </a:r>
          </a:p>
          <a:p>
            <a:pPr algn="ctr"/>
            <a:r>
              <a:rPr lang="en-US" b="1">
                <a:solidFill>
                  <a:schemeClr val="accent2"/>
                </a:solidFill>
              </a:rPr>
              <a:t>to compose and edit their work.</a:t>
            </a:r>
          </a:p>
        </p:txBody>
      </p:sp>
    </p:spTree>
  </p:cSld>
  <p:clrMapOvr>
    <a:masterClrMapping/>
  </p:clrMapOvr>
  <p:transition>
    <p:fade thruBlk="1"/>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685800" y="609600"/>
            <a:ext cx="7772400" cy="1143000"/>
          </a:xfrm>
          <a:prstGeom prst="rect">
            <a:avLst/>
          </a:prstGeom>
          <a:noFill/>
          <a:ln w="9525">
            <a:noFill/>
            <a:miter lim="800000"/>
            <a:headEnd/>
            <a:tailEnd/>
          </a:ln>
          <a:effectLst/>
        </p:spPr>
        <p:txBody>
          <a:bodyPr lIns="92075" tIns="46038" rIns="92075" bIns="46038" anchor="ctr"/>
          <a:lstStyle/>
          <a:p>
            <a:pPr algn="ctr" eaLnBrk="0" hangingPunct="0"/>
            <a:r>
              <a:rPr lang="en-US" sz="5400" b="1" dirty="0">
                <a:solidFill>
                  <a:schemeClr val="tx2"/>
                </a:solidFill>
              </a:rPr>
              <a:t>Learning Objectives:</a:t>
            </a:r>
            <a:br>
              <a:rPr lang="en-US" sz="5400" b="1" dirty="0">
                <a:solidFill>
                  <a:schemeClr val="tx2"/>
                </a:solidFill>
              </a:rPr>
            </a:br>
            <a:r>
              <a:rPr lang="en-US" sz="3600" b="1" dirty="0" smtClean="0">
                <a:solidFill>
                  <a:schemeClr val="tx2"/>
                </a:solidFill>
              </a:rPr>
              <a:t> </a:t>
            </a:r>
            <a:endParaRPr lang="en-US" sz="3600" b="1" dirty="0">
              <a:solidFill>
                <a:schemeClr val="tx2"/>
              </a:solidFill>
            </a:endParaRPr>
          </a:p>
        </p:txBody>
      </p:sp>
      <p:sp>
        <p:nvSpPr>
          <p:cNvPr id="24579" name="Rectangle 3"/>
          <p:cNvSpPr>
            <a:spLocks noChangeArrowheads="1"/>
          </p:cNvSpPr>
          <p:nvPr/>
        </p:nvSpPr>
        <p:spPr bwMode="auto">
          <a:xfrm>
            <a:off x="304800" y="1905000"/>
            <a:ext cx="8534400" cy="4343400"/>
          </a:xfrm>
          <a:prstGeom prst="rect">
            <a:avLst/>
          </a:prstGeom>
          <a:noFill/>
          <a:ln w="9525">
            <a:noFill/>
            <a:miter lim="800000"/>
            <a:headEnd/>
            <a:tailEnd/>
          </a:ln>
          <a:effectLst/>
        </p:spPr>
        <p:txBody>
          <a:bodyPr lIns="92075" tIns="46038" rIns="92075" bIns="46038"/>
          <a:lstStyle/>
          <a:p>
            <a:pPr marL="342900" indent="-342900" eaLnBrk="0" hangingPunct="0">
              <a:spcBef>
                <a:spcPct val="50000"/>
              </a:spcBef>
              <a:buFontTx/>
              <a:buChar char="•"/>
            </a:pPr>
            <a:r>
              <a:rPr lang="en-US" dirty="0">
                <a:solidFill>
                  <a:schemeClr val="accent2"/>
                </a:solidFill>
              </a:rPr>
              <a:t>List at least five professions in which computers are routinely used, and describe at least on of the ways computers have affected the work of people in those professions.</a:t>
            </a:r>
          </a:p>
          <a:p>
            <a:pPr marL="342900" indent="-342900" eaLnBrk="0" hangingPunct="0">
              <a:spcBef>
                <a:spcPct val="50000"/>
              </a:spcBef>
              <a:buFontTx/>
              <a:buChar char="•"/>
            </a:pPr>
            <a:r>
              <a:rPr lang="en-US" dirty="0">
                <a:solidFill>
                  <a:schemeClr val="accent2"/>
                </a:solidFill>
              </a:rPr>
              <a:t>List the four parts of a computer system.</a:t>
            </a:r>
          </a:p>
          <a:p>
            <a:pPr marL="342900" indent="-342900" eaLnBrk="0" hangingPunct="0">
              <a:spcBef>
                <a:spcPct val="50000"/>
              </a:spcBef>
              <a:buFontTx/>
              <a:buChar char="•"/>
            </a:pPr>
            <a:r>
              <a:rPr lang="en-US" dirty="0">
                <a:solidFill>
                  <a:schemeClr val="accent2"/>
                </a:solidFill>
              </a:rPr>
              <a:t>Identify four kinds of computer hardware.</a:t>
            </a:r>
          </a:p>
          <a:p>
            <a:pPr marL="342900" indent="-342900" eaLnBrk="0" hangingPunct="0">
              <a:spcBef>
                <a:spcPct val="50000"/>
              </a:spcBef>
              <a:buFontTx/>
              <a:buChar char="•"/>
            </a:pPr>
            <a:r>
              <a:rPr lang="en-US" dirty="0">
                <a:solidFill>
                  <a:schemeClr val="accent2"/>
                </a:solidFill>
              </a:rPr>
              <a:t>List the two major categories of software and explain the purpose of each.</a:t>
            </a:r>
          </a:p>
          <a:p>
            <a:pPr marL="342900" indent="-342900" eaLnBrk="0" hangingPunct="0">
              <a:spcBef>
                <a:spcPct val="50000"/>
              </a:spcBef>
              <a:buFontTx/>
              <a:buChar char="•"/>
            </a:pPr>
            <a:r>
              <a:rPr lang="en-US" dirty="0">
                <a:solidFill>
                  <a:schemeClr val="accent2"/>
                </a:solidFill>
              </a:rPr>
              <a:t>List the four most common types of computers available today and describe what kind of job each does best.</a:t>
            </a:r>
            <a:endParaRPr lang="en-US" dirty="0"/>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NortonSlides\system.jpg"/>
          <p:cNvPicPr>
            <a:picLocks noChangeAspect="1" noChangeArrowheads="1"/>
          </p:cNvPicPr>
          <p:nvPr/>
        </p:nvPicPr>
        <p:blipFill>
          <a:blip r:embed="rId2">
            <a:lum contrast="12000"/>
          </a:blip>
          <a:srcRect/>
          <a:stretch>
            <a:fillRect/>
          </a:stretch>
        </p:blipFill>
        <p:spPr bwMode="auto">
          <a:xfrm>
            <a:off x="1293813" y="1231900"/>
            <a:ext cx="6554787" cy="4394200"/>
          </a:xfrm>
          <a:prstGeom prst="rect">
            <a:avLst/>
          </a:prstGeom>
          <a:noFill/>
        </p:spPr>
      </p:pic>
      <p:sp>
        <p:nvSpPr>
          <p:cNvPr id="30724" name="Text Box 4"/>
          <p:cNvSpPr txBox="1">
            <a:spLocks noChangeArrowheads="1"/>
          </p:cNvSpPr>
          <p:nvPr/>
        </p:nvSpPr>
        <p:spPr bwMode="auto">
          <a:xfrm>
            <a:off x="5791200" y="1447800"/>
            <a:ext cx="1133475" cy="457200"/>
          </a:xfrm>
          <a:prstGeom prst="rect">
            <a:avLst/>
          </a:prstGeom>
          <a:noFill/>
          <a:ln w="12700">
            <a:noFill/>
            <a:miter lim="800000"/>
            <a:headEnd type="none" w="sm" len="sm"/>
            <a:tailEnd type="none" w="sm" len="sm"/>
          </a:ln>
          <a:effectLst/>
        </p:spPr>
        <p:txBody>
          <a:bodyPr wrap="none">
            <a:spAutoFit/>
          </a:bodyPr>
          <a:lstStyle/>
          <a:p>
            <a:r>
              <a:rPr lang="en-US" b="1">
                <a:solidFill>
                  <a:srgbClr val="FF0000"/>
                </a:solidFill>
              </a:rPr>
              <a:t>Output</a:t>
            </a:r>
          </a:p>
        </p:txBody>
      </p:sp>
      <p:sp>
        <p:nvSpPr>
          <p:cNvPr id="30725" name="Line 5"/>
          <p:cNvSpPr>
            <a:spLocks noChangeShapeType="1"/>
          </p:cNvSpPr>
          <p:nvPr/>
        </p:nvSpPr>
        <p:spPr bwMode="auto">
          <a:xfrm flipH="1">
            <a:off x="2895600" y="1828800"/>
            <a:ext cx="3429000" cy="1295400"/>
          </a:xfrm>
          <a:prstGeom prst="line">
            <a:avLst/>
          </a:prstGeom>
          <a:noFill/>
          <a:ln w="38100">
            <a:solidFill>
              <a:srgbClr val="FF0000"/>
            </a:solidFill>
            <a:round/>
            <a:headEnd type="none" w="sm" len="sm"/>
            <a:tailEnd type="triangle" w="sm" len="sm"/>
          </a:ln>
          <a:effectLst/>
        </p:spPr>
        <p:txBody>
          <a:bodyPr wrap="none" anchor="ctr"/>
          <a:lstStyle/>
          <a:p>
            <a:endParaRPr lang="en-US"/>
          </a:p>
        </p:txBody>
      </p:sp>
      <p:sp>
        <p:nvSpPr>
          <p:cNvPr id="30726" name="Line 6"/>
          <p:cNvSpPr>
            <a:spLocks noChangeShapeType="1"/>
          </p:cNvSpPr>
          <p:nvPr/>
        </p:nvSpPr>
        <p:spPr bwMode="auto">
          <a:xfrm flipH="1">
            <a:off x="4724400" y="1828800"/>
            <a:ext cx="1600200" cy="838200"/>
          </a:xfrm>
          <a:prstGeom prst="line">
            <a:avLst/>
          </a:prstGeom>
          <a:noFill/>
          <a:ln w="38100">
            <a:solidFill>
              <a:srgbClr val="FF0000"/>
            </a:solidFill>
            <a:round/>
            <a:headEnd type="none" w="sm" len="sm"/>
            <a:tailEnd type="triangle" w="sm" len="sm"/>
          </a:ln>
          <a:effectLst/>
        </p:spPr>
        <p:txBody>
          <a:bodyPr wrap="none" anchor="ctr"/>
          <a:lstStyle/>
          <a:p>
            <a:endParaRPr lang="en-US"/>
          </a:p>
        </p:txBody>
      </p:sp>
      <p:sp>
        <p:nvSpPr>
          <p:cNvPr id="30727" name="Line 7"/>
          <p:cNvSpPr>
            <a:spLocks noChangeShapeType="1"/>
          </p:cNvSpPr>
          <p:nvPr/>
        </p:nvSpPr>
        <p:spPr bwMode="auto">
          <a:xfrm flipH="1">
            <a:off x="5181600" y="1828800"/>
            <a:ext cx="1143000" cy="1676400"/>
          </a:xfrm>
          <a:prstGeom prst="line">
            <a:avLst/>
          </a:prstGeom>
          <a:noFill/>
          <a:ln w="38100">
            <a:solidFill>
              <a:srgbClr val="FF0000"/>
            </a:solidFill>
            <a:round/>
            <a:headEnd type="none" w="sm" len="sm"/>
            <a:tailEnd type="triangle" w="sm" len="sm"/>
          </a:ln>
          <a:effectLst/>
        </p:spPr>
        <p:txBody>
          <a:bodyPr wrap="none" anchor="ctr"/>
          <a:lstStyle/>
          <a:p>
            <a:endParaRPr lang="en-US"/>
          </a:p>
        </p:txBody>
      </p:sp>
      <p:sp>
        <p:nvSpPr>
          <p:cNvPr id="30728" name="Line 8"/>
          <p:cNvSpPr>
            <a:spLocks noChangeShapeType="1"/>
          </p:cNvSpPr>
          <p:nvPr/>
        </p:nvSpPr>
        <p:spPr bwMode="auto">
          <a:xfrm>
            <a:off x="6324600" y="1828800"/>
            <a:ext cx="152400" cy="1524000"/>
          </a:xfrm>
          <a:prstGeom prst="line">
            <a:avLst/>
          </a:prstGeom>
          <a:noFill/>
          <a:ln w="38100">
            <a:solidFill>
              <a:srgbClr val="FF0000"/>
            </a:solidFill>
            <a:round/>
            <a:headEnd type="none" w="sm" len="sm"/>
            <a:tailEnd type="triangle" w="sm" len="sm"/>
          </a:ln>
          <a:effectLst/>
        </p:spPr>
        <p:txBody>
          <a:bodyPr wrap="none" anchor="ctr"/>
          <a:lstStyle/>
          <a:p>
            <a:endParaRPr lang="en-US"/>
          </a:p>
        </p:txBody>
      </p:sp>
      <p:sp>
        <p:nvSpPr>
          <p:cNvPr id="30729" name="Text Box 9"/>
          <p:cNvSpPr txBox="1">
            <a:spLocks noChangeArrowheads="1"/>
          </p:cNvSpPr>
          <p:nvPr/>
        </p:nvSpPr>
        <p:spPr bwMode="auto">
          <a:xfrm>
            <a:off x="2209800" y="609600"/>
            <a:ext cx="5111750" cy="519113"/>
          </a:xfrm>
          <a:prstGeom prst="rect">
            <a:avLst/>
          </a:prstGeom>
          <a:noFill/>
          <a:ln w="12700">
            <a:noFill/>
            <a:miter lim="800000"/>
            <a:headEnd type="none" w="sm" len="sm"/>
            <a:tailEnd type="none" w="sm" len="sm"/>
          </a:ln>
          <a:effectLst/>
        </p:spPr>
        <p:txBody>
          <a:bodyPr wrap="none">
            <a:spAutoFit/>
          </a:bodyPr>
          <a:lstStyle/>
          <a:p>
            <a:r>
              <a:rPr lang="en-US" sz="2800" b="1">
                <a:solidFill>
                  <a:schemeClr val="accent2"/>
                </a:solidFill>
              </a:rPr>
              <a:t>Some types of hardware devices.</a:t>
            </a:r>
          </a:p>
        </p:txBody>
      </p:sp>
      <p:sp>
        <p:nvSpPr>
          <p:cNvPr id="30730" name="Text Box 10"/>
          <p:cNvSpPr txBox="1">
            <a:spLocks noChangeArrowheads="1"/>
          </p:cNvSpPr>
          <p:nvPr/>
        </p:nvSpPr>
        <p:spPr bwMode="auto">
          <a:xfrm>
            <a:off x="6553200" y="5029200"/>
            <a:ext cx="1182688" cy="457200"/>
          </a:xfrm>
          <a:prstGeom prst="rect">
            <a:avLst/>
          </a:prstGeom>
          <a:noFill/>
          <a:ln w="12700">
            <a:noFill/>
            <a:miter lim="800000"/>
            <a:headEnd type="none" w="sm" len="sm"/>
            <a:tailEnd type="none" w="sm" len="sm"/>
          </a:ln>
          <a:effectLst/>
        </p:spPr>
        <p:txBody>
          <a:bodyPr wrap="none">
            <a:spAutoFit/>
          </a:bodyPr>
          <a:lstStyle/>
          <a:p>
            <a:r>
              <a:rPr lang="en-US" b="1">
                <a:solidFill>
                  <a:srgbClr val="FF0000"/>
                </a:solidFill>
              </a:rPr>
              <a:t>Storage</a:t>
            </a:r>
          </a:p>
        </p:txBody>
      </p:sp>
      <p:sp>
        <p:nvSpPr>
          <p:cNvPr id="30731" name="Line 11"/>
          <p:cNvSpPr>
            <a:spLocks noChangeShapeType="1"/>
          </p:cNvSpPr>
          <p:nvPr/>
        </p:nvSpPr>
        <p:spPr bwMode="auto">
          <a:xfrm flipH="1" flipV="1">
            <a:off x="4419600" y="3810000"/>
            <a:ext cx="2133600" cy="1447800"/>
          </a:xfrm>
          <a:prstGeom prst="line">
            <a:avLst/>
          </a:prstGeom>
          <a:noFill/>
          <a:ln w="38100">
            <a:solidFill>
              <a:srgbClr val="FF0000"/>
            </a:solidFill>
            <a:round/>
            <a:headEnd type="none" w="sm" len="sm"/>
            <a:tailEnd type="triangle" w="sm" len="sm"/>
          </a:ln>
          <a:effectLst/>
        </p:spPr>
        <p:txBody>
          <a:bodyPr wrap="none" anchor="ctr"/>
          <a:lstStyle/>
          <a:p>
            <a:endParaRPr lang="en-US"/>
          </a:p>
        </p:txBody>
      </p:sp>
      <p:sp>
        <p:nvSpPr>
          <p:cNvPr id="30732" name="Text Box 12"/>
          <p:cNvSpPr txBox="1">
            <a:spLocks noChangeArrowheads="1"/>
          </p:cNvSpPr>
          <p:nvPr/>
        </p:nvSpPr>
        <p:spPr bwMode="auto">
          <a:xfrm>
            <a:off x="2819400" y="5638800"/>
            <a:ext cx="914400" cy="457200"/>
          </a:xfrm>
          <a:prstGeom prst="rect">
            <a:avLst/>
          </a:prstGeom>
          <a:noFill/>
          <a:ln w="12700">
            <a:noFill/>
            <a:miter lim="800000"/>
            <a:headEnd type="none" w="sm" len="sm"/>
            <a:tailEnd type="none" w="sm" len="sm"/>
          </a:ln>
          <a:effectLst/>
        </p:spPr>
        <p:txBody>
          <a:bodyPr wrap="none">
            <a:spAutoFit/>
          </a:bodyPr>
          <a:lstStyle/>
          <a:p>
            <a:r>
              <a:rPr lang="en-US" b="1">
                <a:solidFill>
                  <a:srgbClr val="FF0000"/>
                </a:solidFill>
              </a:rPr>
              <a:t>Input</a:t>
            </a:r>
          </a:p>
        </p:txBody>
      </p:sp>
      <p:sp>
        <p:nvSpPr>
          <p:cNvPr id="30734" name="Line 14"/>
          <p:cNvSpPr>
            <a:spLocks noChangeShapeType="1"/>
          </p:cNvSpPr>
          <p:nvPr/>
        </p:nvSpPr>
        <p:spPr bwMode="auto">
          <a:xfrm flipV="1">
            <a:off x="3276600" y="4724400"/>
            <a:ext cx="990600" cy="990600"/>
          </a:xfrm>
          <a:prstGeom prst="line">
            <a:avLst/>
          </a:prstGeom>
          <a:noFill/>
          <a:ln w="38100">
            <a:solidFill>
              <a:srgbClr val="FF0000"/>
            </a:solidFill>
            <a:round/>
            <a:headEnd type="none" w="sm" len="sm"/>
            <a:tailEnd type="triangle" w="sm" len="sm"/>
          </a:ln>
          <a:effectLst/>
        </p:spPr>
        <p:txBody>
          <a:bodyPr wrap="none" anchor="ctr"/>
          <a:lstStyle/>
          <a:p>
            <a:endParaRPr lang="en-US"/>
          </a:p>
        </p:txBody>
      </p:sp>
      <p:sp>
        <p:nvSpPr>
          <p:cNvPr id="30735" name="Line 15"/>
          <p:cNvSpPr>
            <a:spLocks noChangeShapeType="1"/>
          </p:cNvSpPr>
          <p:nvPr/>
        </p:nvSpPr>
        <p:spPr bwMode="auto">
          <a:xfrm flipV="1">
            <a:off x="3276600" y="4343400"/>
            <a:ext cx="76200" cy="1371600"/>
          </a:xfrm>
          <a:prstGeom prst="line">
            <a:avLst/>
          </a:prstGeom>
          <a:noFill/>
          <a:ln w="38100">
            <a:solidFill>
              <a:srgbClr val="FF0000"/>
            </a:solidFill>
            <a:round/>
            <a:headEnd type="none" w="sm" len="sm"/>
            <a:tailEnd type="triangle" w="sm" len="sm"/>
          </a:ln>
          <a:effectLst/>
        </p:spPr>
        <p:txBody>
          <a:bodyPr wrap="none" anchor="ctr"/>
          <a:lstStyle/>
          <a:p>
            <a:endParaRPr lang="en-US"/>
          </a:p>
        </p:txBody>
      </p:sp>
      <p:sp>
        <p:nvSpPr>
          <p:cNvPr id="30736" name="Line 16"/>
          <p:cNvSpPr>
            <a:spLocks noChangeShapeType="1"/>
          </p:cNvSpPr>
          <p:nvPr/>
        </p:nvSpPr>
        <p:spPr bwMode="auto">
          <a:xfrm flipH="1" flipV="1">
            <a:off x="2514600" y="3886200"/>
            <a:ext cx="762000" cy="1828800"/>
          </a:xfrm>
          <a:prstGeom prst="line">
            <a:avLst/>
          </a:prstGeom>
          <a:noFill/>
          <a:ln w="38100">
            <a:solidFill>
              <a:srgbClr val="FF0000"/>
            </a:solidFill>
            <a:round/>
            <a:headEnd type="none" w="sm" len="sm"/>
            <a:tailEnd type="triangle" w="sm" len="sm"/>
          </a:ln>
          <a:effectLst/>
        </p:spPr>
        <p:txBody>
          <a:bodyPr wrap="none" anchor="ctr"/>
          <a:lstStyle/>
          <a:p>
            <a:endParaRPr lang="en-US"/>
          </a:p>
        </p:txBody>
      </p:sp>
      <p:sp>
        <p:nvSpPr>
          <p:cNvPr id="30737" name="Rectangle 17"/>
          <p:cNvSpPr>
            <a:spLocks noChangeArrowheads="1"/>
          </p:cNvSpPr>
          <p:nvPr/>
        </p:nvSpPr>
        <p:spPr bwMode="auto">
          <a:xfrm>
            <a:off x="3886200" y="5334000"/>
            <a:ext cx="1447800" cy="304800"/>
          </a:xfrm>
          <a:prstGeom prst="rect">
            <a:avLst/>
          </a:prstGeom>
          <a:solidFill>
            <a:schemeClr val="bg1"/>
          </a:solidFill>
          <a:ln w="12700">
            <a:noFill/>
            <a:miter lim="800000"/>
            <a:headEnd type="none" w="sm" len="sm"/>
            <a:tailEnd type="none" w="sm" len="sm"/>
          </a:ln>
          <a:effectLst/>
        </p:spPr>
        <p:txBody>
          <a:bodyPr wrap="none" anchor="ctr"/>
          <a:lstStyle/>
          <a:p>
            <a:endParaRPr lang="en-US"/>
          </a:p>
        </p:txBody>
      </p:sp>
      <p:sp>
        <p:nvSpPr>
          <p:cNvPr id="30738" name="Text Box 18"/>
          <p:cNvSpPr txBox="1">
            <a:spLocks noChangeArrowheads="1"/>
          </p:cNvSpPr>
          <p:nvPr/>
        </p:nvSpPr>
        <p:spPr bwMode="auto">
          <a:xfrm>
            <a:off x="1752600" y="1905000"/>
            <a:ext cx="1452563" cy="457200"/>
          </a:xfrm>
          <a:prstGeom prst="rect">
            <a:avLst/>
          </a:prstGeom>
          <a:noFill/>
          <a:ln w="12700">
            <a:noFill/>
            <a:miter lim="800000"/>
            <a:headEnd type="none" w="sm" len="sm"/>
            <a:tailEnd type="none" w="sm" len="sm"/>
          </a:ln>
          <a:effectLst/>
        </p:spPr>
        <p:txBody>
          <a:bodyPr wrap="none">
            <a:spAutoFit/>
          </a:bodyPr>
          <a:lstStyle/>
          <a:p>
            <a:r>
              <a:rPr lang="en-US" b="1">
                <a:solidFill>
                  <a:srgbClr val="FF0000"/>
                </a:solidFill>
              </a:rPr>
              <a:t>Processor</a:t>
            </a:r>
          </a:p>
        </p:txBody>
      </p:sp>
      <p:sp>
        <p:nvSpPr>
          <p:cNvPr id="30739" name="Line 19"/>
          <p:cNvSpPr>
            <a:spLocks noChangeShapeType="1"/>
          </p:cNvSpPr>
          <p:nvPr/>
        </p:nvSpPr>
        <p:spPr bwMode="auto">
          <a:xfrm>
            <a:off x="2514600" y="2286000"/>
            <a:ext cx="1295400" cy="1676400"/>
          </a:xfrm>
          <a:prstGeom prst="line">
            <a:avLst/>
          </a:prstGeom>
          <a:noFill/>
          <a:ln w="38100">
            <a:solidFill>
              <a:srgbClr val="FF0000"/>
            </a:solidFill>
            <a:round/>
            <a:headEnd type="none" w="sm" len="sm"/>
            <a:tailEnd type="triangle" w="sm" len="sm"/>
          </a:ln>
          <a:effectLst/>
        </p:spPr>
        <p:txBody>
          <a:bodyPr wrap="none" anchor="ctr"/>
          <a:lstStyle/>
          <a:p>
            <a:endParaRPr lang="en-US"/>
          </a:p>
        </p:txBody>
      </p:sp>
      <p:sp>
        <p:nvSpPr>
          <p:cNvPr id="30740" name="Text Box 20"/>
          <p:cNvSpPr txBox="1">
            <a:spLocks noChangeArrowheads="1"/>
          </p:cNvSpPr>
          <p:nvPr/>
        </p:nvSpPr>
        <p:spPr bwMode="auto">
          <a:xfrm>
            <a:off x="762000" y="4648200"/>
            <a:ext cx="1482725" cy="822325"/>
          </a:xfrm>
          <a:prstGeom prst="rect">
            <a:avLst/>
          </a:prstGeom>
          <a:noFill/>
          <a:ln w="12700">
            <a:noFill/>
            <a:miter lim="800000"/>
            <a:headEnd type="none" w="sm" len="sm"/>
            <a:tailEnd type="none" w="sm" len="sm"/>
          </a:ln>
          <a:effectLst/>
        </p:spPr>
        <p:txBody>
          <a:bodyPr wrap="none">
            <a:spAutoFit/>
          </a:bodyPr>
          <a:lstStyle/>
          <a:p>
            <a:pPr algn="ctr"/>
            <a:r>
              <a:rPr lang="en-US" b="1">
                <a:solidFill>
                  <a:srgbClr val="FF0000"/>
                </a:solidFill>
              </a:rPr>
              <a:t>Input and</a:t>
            </a:r>
          </a:p>
          <a:p>
            <a:pPr algn="ctr"/>
            <a:r>
              <a:rPr lang="en-US" b="1">
                <a:solidFill>
                  <a:srgbClr val="FF0000"/>
                </a:solidFill>
              </a:rPr>
              <a:t>output</a:t>
            </a:r>
          </a:p>
        </p:txBody>
      </p:sp>
      <p:sp>
        <p:nvSpPr>
          <p:cNvPr id="30741" name="Line 21"/>
          <p:cNvSpPr>
            <a:spLocks noChangeShapeType="1"/>
          </p:cNvSpPr>
          <p:nvPr/>
        </p:nvSpPr>
        <p:spPr bwMode="auto">
          <a:xfrm flipV="1">
            <a:off x="1524000" y="3429000"/>
            <a:ext cx="609600" cy="1295400"/>
          </a:xfrm>
          <a:prstGeom prst="line">
            <a:avLst/>
          </a:prstGeom>
          <a:noFill/>
          <a:ln w="38100">
            <a:solidFill>
              <a:srgbClr val="FF0000"/>
            </a:solidFill>
            <a:round/>
            <a:headEnd type="none" w="sm" len="sm"/>
            <a:tailEnd type="triangle" w="sm" len="sm"/>
          </a:ln>
          <a:effectLst/>
        </p:spPr>
        <p:txBody>
          <a:bodyPr wrap="none" anchor="ctr"/>
          <a:lstStyle/>
          <a:p>
            <a:endParaRPr lang="en-US"/>
          </a:p>
        </p:txBody>
      </p:sp>
      <p:sp>
        <p:nvSpPr>
          <p:cNvPr id="30742" name="Text Box 22"/>
          <p:cNvSpPr txBox="1">
            <a:spLocks noChangeArrowheads="1"/>
          </p:cNvSpPr>
          <p:nvPr/>
        </p:nvSpPr>
        <p:spPr bwMode="auto">
          <a:xfrm>
            <a:off x="762000" y="2514600"/>
            <a:ext cx="1300163" cy="457200"/>
          </a:xfrm>
          <a:prstGeom prst="rect">
            <a:avLst/>
          </a:prstGeom>
          <a:noFill/>
          <a:ln w="12700">
            <a:noFill/>
            <a:miter lim="800000"/>
            <a:headEnd type="none" w="sm" len="sm"/>
            <a:tailEnd type="none" w="sm" len="sm"/>
          </a:ln>
          <a:effectLst/>
        </p:spPr>
        <p:txBody>
          <a:bodyPr wrap="none">
            <a:spAutoFit/>
          </a:bodyPr>
          <a:lstStyle/>
          <a:p>
            <a:r>
              <a:rPr lang="en-US" b="1">
                <a:solidFill>
                  <a:srgbClr val="FF0000"/>
                </a:solidFill>
              </a:rPr>
              <a:t>Memory</a:t>
            </a:r>
          </a:p>
        </p:txBody>
      </p:sp>
      <p:sp>
        <p:nvSpPr>
          <p:cNvPr id="30743" name="Line 23"/>
          <p:cNvSpPr>
            <a:spLocks noChangeShapeType="1"/>
          </p:cNvSpPr>
          <p:nvPr/>
        </p:nvSpPr>
        <p:spPr bwMode="auto">
          <a:xfrm>
            <a:off x="1981200" y="2819400"/>
            <a:ext cx="1295400" cy="990600"/>
          </a:xfrm>
          <a:prstGeom prst="line">
            <a:avLst/>
          </a:prstGeom>
          <a:noFill/>
          <a:ln w="38100">
            <a:solidFill>
              <a:srgbClr val="FF0000"/>
            </a:solidFill>
            <a:round/>
            <a:headEnd type="none" w="sm" len="sm"/>
            <a:tailEnd type="triangle" w="sm" len="sm"/>
          </a:ln>
          <a:effectLst/>
        </p:spPr>
        <p:txBody>
          <a:bodyPr wrap="none" anchor="ctr"/>
          <a:lstStyle/>
          <a:p>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dissolve">
                                      <p:cBhvr>
                                        <p:cTn id="7" dur="500"/>
                                        <p:tgtEl>
                                          <p:spTgt spid="3072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0725"/>
                                        </p:tgtEl>
                                        <p:attrNameLst>
                                          <p:attrName>style.visibility</p:attrName>
                                        </p:attrNameLst>
                                      </p:cBhvr>
                                      <p:to>
                                        <p:strVal val="visible"/>
                                      </p:to>
                                    </p:set>
                                    <p:animEffect transition="in" filter="dissolve">
                                      <p:cBhvr>
                                        <p:cTn id="11" dur="500"/>
                                        <p:tgtEl>
                                          <p:spTgt spid="30725"/>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30726"/>
                                        </p:tgtEl>
                                        <p:attrNameLst>
                                          <p:attrName>style.visibility</p:attrName>
                                        </p:attrNameLst>
                                      </p:cBhvr>
                                      <p:to>
                                        <p:strVal val="visible"/>
                                      </p:to>
                                    </p:set>
                                    <p:animEffect transition="in" filter="dissolve">
                                      <p:cBhvr>
                                        <p:cTn id="15" dur="500"/>
                                        <p:tgtEl>
                                          <p:spTgt spid="30726"/>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30727"/>
                                        </p:tgtEl>
                                        <p:attrNameLst>
                                          <p:attrName>style.visibility</p:attrName>
                                        </p:attrNameLst>
                                      </p:cBhvr>
                                      <p:to>
                                        <p:strVal val="visible"/>
                                      </p:to>
                                    </p:set>
                                    <p:animEffect transition="in" filter="dissolve">
                                      <p:cBhvr>
                                        <p:cTn id="19" dur="500"/>
                                        <p:tgtEl>
                                          <p:spTgt spid="30727"/>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30728"/>
                                        </p:tgtEl>
                                        <p:attrNameLst>
                                          <p:attrName>style.visibility</p:attrName>
                                        </p:attrNameLst>
                                      </p:cBhvr>
                                      <p:to>
                                        <p:strVal val="visible"/>
                                      </p:to>
                                    </p:set>
                                    <p:animEffect transition="in" filter="dissolve">
                                      <p:cBhvr>
                                        <p:cTn id="23" dur="500"/>
                                        <p:tgtEl>
                                          <p:spTgt spid="30728"/>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30730"/>
                                        </p:tgtEl>
                                        <p:attrNameLst>
                                          <p:attrName>style.visibility</p:attrName>
                                        </p:attrNameLst>
                                      </p:cBhvr>
                                      <p:to>
                                        <p:strVal val="visible"/>
                                      </p:to>
                                    </p:set>
                                    <p:animEffect transition="in" filter="dissolve">
                                      <p:cBhvr>
                                        <p:cTn id="27" dur="500"/>
                                        <p:tgtEl>
                                          <p:spTgt spid="30730"/>
                                        </p:tgtEl>
                                      </p:cBhvr>
                                    </p:animEffect>
                                  </p:childTnLst>
                                </p:cTn>
                              </p:par>
                            </p:childTnLst>
                          </p:cTn>
                        </p:par>
                        <p:par>
                          <p:cTn id="28" fill="hold">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30731"/>
                                        </p:tgtEl>
                                        <p:attrNameLst>
                                          <p:attrName>style.visibility</p:attrName>
                                        </p:attrNameLst>
                                      </p:cBhvr>
                                      <p:to>
                                        <p:strVal val="visible"/>
                                      </p:to>
                                    </p:set>
                                    <p:animEffect transition="in" filter="dissolve">
                                      <p:cBhvr>
                                        <p:cTn id="31" dur="500"/>
                                        <p:tgtEl>
                                          <p:spTgt spid="30731"/>
                                        </p:tgtEl>
                                      </p:cBhvr>
                                    </p:animEffect>
                                  </p:childTnLst>
                                </p:cTn>
                              </p:par>
                            </p:childTnLst>
                          </p:cTn>
                        </p:par>
                        <p:par>
                          <p:cTn id="32" fill="hold">
                            <p:stCondLst>
                              <p:cond delay="3500"/>
                            </p:stCondLst>
                            <p:childTnLst>
                              <p:par>
                                <p:cTn id="33" presetID="9" presetClass="entr" presetSubtype="0" fill="hold" grpId="0" nodeType="afterEffect">
                                  <p:stCondLst>
                                    <p:cond delay="0"/>
                                  </p:stCondLst>
                                  <p:childTnLst>
                                    <p:set>
                                      <p:cBhvr>
                                        <p:cTn id="34" dur="1" fill="hold">
                                          <p:stCondLst>
                                            <p:cond delay="0"/>
                                          </p:stCondLst>
                                        </p:cTn>
                                        <p:tgtEl>
                                          <p:spTgt spid="30732"/>
                                        </p:tgtEl>
                                        <p:attrNameLst>
                                          <p:attrName>style.visibility</p:attrName>
                                        </p:attrNameLst>
                                      </p:cBhvr>
                                      <p:to>
                                        <p:strVal val="visible"/>
                                      </p:to>
                                    </p:set>
                                    <p:animEffect transition="in" filter="dissolve">
                                      <p:cBhvr>
                                        <p:cTn id="35" dur="500"/>
                                        <p:tgtEl>
                                          <p:spTgt spid="30732"/>
                                        </p:tgtEl>
                                      </p:cBhvr>
                                    </p:animEffect>
                                  </p:childTnLst>
                                </p:cTn>
                              </p:par>
                            </p:childTnLst>
                          </p:cTn>
                        </p:par>
                        <p:par>
                          <p:cTn id="36" fill="hold">
                            <p:stCondLst>
                              <p:cond delay="4000"/>
                            </p:stCondLst>
                            <p:childTnLst>
                              <p:par>
                                <p:cTn id="37" presetID="9" presetClass="entr" presetSubtype="0" fill="hold" grpId="0" nodeType="afterEffect">
                                  <p:stCondLst>
                                    <p:cond delay="0"/>
                                  </p:stCondLst>
                                  <p:childTnLst>
                                    <p:set>
                                      <p:cBhvr>
                                        <p:cTn id="38" dur="1" fill="hold">
                                          <p:stCondLst>
                                            <p:cond delay="0"/>
                                          </p:stCondLst>
                                        </p:cTn>
                                        <p:tgtEl>
                                          <p:spTgt spid="30734"/>
                                        </p:tgtEl>
                                        <p:attrNameLst>
                                          <p:attrName>style.visibility</p:attrName>
                                        </p:attrNameLst>
                                      </p:cBhvr>
                                      <p:to>
                                        <p:strVal val="visible"/>
                                      </p:to>
                                    </p:set>
                                    <p:animEffect transition="in" filter="dissolve">
                                      <p:cBhvr>
                                        <p:cTn id="39" dur="500"/>
                                        <p:tgtEl>
                                          <p:spTgt spid="30734"/>
                                        </p:tgtEl>
                                      </p:cBhvr>
                                    </p:animEffect>
                                  </p:childTnLst>
                                </p:cTn>
                              </p:par>
                            </p:childTnLst>
                          </p:cTn>
                        </p:par>
                        <p:par>
                          <p:cTn id="40" fill="hold">
                            <p:stCondLst>
                              <p:cond delay="4500"/>
                            </p:stCondLst>
                            <p:childTnLst>
                              <p:par>
                                <p:cTn id="41" presetID="9" presetClass="entr" presetSubtype="0" fill="hold" grpId="0" nodeType="afterEffect">
                                  <p:stCondLst>
                                    <p:cond delay="0"/>
                                  </p:stCondLst>
                                  <p:childTnLst>
                                    <p:set>
                                      <p:cBhvr>
                                        <p:cTn id="42" dur="1" fill="hold">
                                          <p:stCondLst>
                                            <p:cond delay="0"/>
                                          </p:stCondLst>
                                        </p:cTn>
                                        <p:tgtEl>
                                          <p:spTgt spid="30735"/>
                                        </p:tgtEl>
                                        <p:attrNameLst>
                                          <p:attrName>style.visibility</p:attrName>
                                        </p:attrNameLst>
                                      </p:cBhvr>
                                      <p:to>
                                        <p:strVal val="visible"/>
                                      </p:to>
                                    </p:set>
                                    <p:animEffect transition="in" filter="dissolve">
                                      <p:cBhvr>
                                        <p:cTn id="43" dur="500"/>
                                        <p:tgtEl>
                                          <p:spTgt spid="30735"/>
                                        </p:tgtEl>
                                      </p:cBhvr>
                                    </p:animEffect>
                                  </p:childTnLst>
                                </p:cTn>
                              </p:par>
                            </p:childTnLst>
                          </p:cTn>
                        </p:par>
                        <p:par>
                          <p:cTn id="44" fill="hold">
                            <p:stCondLst>
                              <p:cond delay="5000"/>
                            </p:stCondLst>
                            <p:childTnLst>
                              <p:par>
                                <p:cTn id="45" presetID="9" presetClass="entr" presetSubtype="0" fill="hold" grpId="0" nodeType="afterEffect">
                                  <p:stCondLst>
                                    <p:cond delay="0"/>
                                  </p:stCondLst>
                                  <p:childTnLst>
                                    <p:set>
                                      <p:cBhvr>
                                        <p:cTn id="46" dur="1" fill="hold">
                                          <p:stCondLst>
                                            <p:cond delay="0"/>
                                          </p:stCondLst>
                                        </p:cTn>
                                        <p:tgtEl>
                                          <p:spTgt spid="30736"/>
                                        </p:tgtEl>
                                        <p:attrNameLst>
                                          <p:attrName>style.visibility</p:attrName>
                                        </p:attrNameLst>
                                      </p:cBhvr>
                                      <p:to>
                                        <p:strVal val="visible"/>
                                      </p:to>
                                    </p:set>
                                    <p:animEffect transition="in" filter="dissolve">
                                      <p:cBhvr>
                                        <p:cTn id="47" dur="500"/>
                                        <p:tgtEl>
                                          <p:spTgt spid="30736"/>
                                        </p:tgtEl>
                                      </p:cBhvr>
                                    </p:animEffect>
                                  </p:childTnLst>
                                </p:cTn>
                              </p:par>
                            </p:childTnLst>
                          </p:cTn>
                        </p:par>
                        <p:par>
                          <p:cTn id="48" fill="hold">
                            <p:stCondLst>
                              <p:cond delay="5500"/>
                            </p:stCondLst>
                            <p:childTnLst>
                              <p:par>
                                <p:cTn id="49" presetID="9" presetClass="entr" presetSubtype="0" fill="hold" grpId="0" nodeType="afterEffect">
                                  <p:stCondLst>
                                    <p:cond delay="0"/>
                                  </p:stCondLst>
                                  <p:childTnLst>
                                    <p:set>
                                      <p:cBhvr>
                                        <p:cTn id="50" dur="1" fill="hold">
                                          <p:stCondLst>
                                            <p:cond delay="0"/>
                                          </p:stCondLst>
                                        </p:cTn>
                                        <p:tgtEl>
                                          <p:spTgt spid="30740"/>
                                        </p:tgtEl>
                                        <p:attrNameLst>
                                          <p:attrName>style.visibility</p:attrName>
                                        </p:attrNameLst>
                                      </p:cBhvr>
                                      <p:to>
                                        <p:strVal val="visible"/>
                                      </p:to>
                                    </p:set>
                                    <p:animEffect transition="in" filter="dissolve">
                                      <p:cBhvr>
                                        <p:cTn id="51" dur="500"/>
                                        <p:tgtEl>
                                          <p:spTgt spid="30740"/>
                                        </p:tgtEl>
                                      </p:cBhvr>
                                    </p:animEffect>
                                  </p:childTnLst>
                                </p:cTn>
                              </p:par>
                            </p:childTnLst>
                          </p:cTn>
                        </p:par>
                        <p:par>
                          <p:cTn id="52" fill="hold">
                            <p:stCondLst>
                              <p:cond delay="6000"/>
                            </p:stCondLst>
                            <p:childTnLst>
                              <p:par>
                                <p:cTn id="53" presetID="9" presetClass="entr" presetSubtype="0" fill="hold" grpId="0" nodeType="afterEffect">
                                  <p:stCondLst>
                                    <p:cond delay="0"/>
                                  </p:stCondLst>
                                  <p:childTnLst>
                                    <p:set>
                                      <p:cBhvr>
                                        <p:cTn id="54" dur="1" fill="hold">
                                          <p:stCondLst>
                                            <p:cond delay="0"/>
                                          </p:stCondLst>
                                        </p:cTn>
                                        <p:tgtEl>
                                          <p:spTgt spid="30741"/>
                                        </p:tgtEl>
                                        <p:attrNameLst>
                                          <p:attrName>style.visibility</p:attrName>
                                        </p:attrNameLst>
                                      </p:cBhvr>
                                      <p:to>
                                        <p:strVal val="visible"/>
                                      </p:to>
                                    </p:set>
                                    <p:animEffect transition="in" filter="dissolve">
                                      <p:cBhvr>
                                        <p:cTn id="55" dur="500"/>
                                        <p:tgtEl>
                                          <p:spTgt spid="30741"/>
                                        </p:tgtEl>
                                      </p:cBhvr>
                                    </p:animEffect>
                                  </p:childTnLst>
                                </p:cTn>
                              </p:par>
                            </p:childTnLst>
                          </p:cTn>
                        </p:par>
                        <p:par>
                          <p:cTn id="56" fill="hold">
                            <p:stCondLst>
                              <p:cond delay="6500"/>
                            </p:stCondLst>
                            <p:childTnLst>
                              <p:par>
                                <p:cTn id="57" presetID="9" presetClass="entr" presetSubtype="0" fill="hold" grpId="0" nodeType="afterEffect">
                                  <p:stCondLst>
                                    <p:cond delay="0"/>
                                  </p:stCondLst>
                                  <p:childTnLst>
                                    <p:set>
                                      <p:cBhvr>
                                        <p:cTn id="58" dur="1" fill="hold">
                                          <p:stCondLst>
                                            <p:cond delay="0"/>
                                          </p:stCondLst>
                                        </p:cTn>
                                        <p:tgtEl>
                                          <p:spTgt spid="30742"/>
                                        </p:tgtEl>
                                        <p:attrNameLst>
                                          <p:attrName>style.visibility</p:attrName>
                                        </p:attrNameLst>
                                      </p:cBhvr>
                                      <p:to>
                                        <p:strVal val="visible"/>
                                      </p:to>
                                    </p:set>
                                    <p:animEffect transition="in" filter="dissolve">
                                      <p:cBhvr>
                                        <p:cTn id="59" dur="500"/>
                                        <p:tgtEl>
                                          <p:spTgt spid="30742"/>
                                        </p:tgtEl>
                                      </p:cBhvr>
                                    </p:animEffect>
                                  </p:childTnLst>
                                </p:cTn>
                              </p:par>
                            </p:childTnLst>
                          </p:cTn>
                        </p:par>
                        <p:par>
                          <p:cTn id="60" fill="hold">
                            <p:stCondLst>
                              <p:cond delay="7000"/>
                            </p:stCondLst>
                            <p:childTnLst>
                              <p:par>
                                <p:cTn id="61" presetID="9" presetClass="entr" presetSubtype="0" fill="hold" grpId="0" nodeType="afterEffect">
                                  <p:stCondLst>
                                    <p:cond delay="0"/>
                                  </p:stCondLst>
                                  <p:childTnLst>
                                    <p:set>
                                      <p:cBhvr>
                                        <p:cTn id="62" dur="1" fill="hold">
                                          <p:stCondLst>
                                            <p:cond delay="0"/>
                                          </p:stCondLst>
                                        </p:cTn>
                                        <p:tgtEl>
                                          <p:spTgt spid="30743"/>
                                        </p:tgtEl>
                                        <p:attrNameLst>
                                          <p:attrName>style.visibility</p:attrName>
                                        </p:attrNameLst>
                                      </p:cBhvr>
                                      <p:to>
                                        <p:strVal val="visible"/>
                                      </p:to>
                                    </p:set>
                                    <p:animEffect transition="in" filter="dissolve">
                                      <p:cBhvr>
                                        <p:cTn id="63" dur="500"/>
                                        <p:tgtEl>
                                          <p:spTgt spid="30743"/>
                                        </p:tgtEl>
                                      </p:cBhvr>
                                    </p:animEffect>
                                  </p:childTnLst>
                                </p:cTn>
                              </p:par>
                            </p:childTnLst>
                          </p:cTn>
                        </p:par>
                        <p:par>
                          <p:cTn id="64" fill="hold">
                            <p:stCondLst>
                              <p:cond delay="7500"/>
                            </p:stCondLst>
                            <p:childTnLst>
                              <p:par>
                                <p:cTn id="65" presetID="9" presetClass="entr" presetSubtype="0" fill="hold" grpId="0" nodeType="afterEffect">
                                  <p:stCondLst>
                                    <p:cond delay="0"/>
                                  </p:stCondLst>
                                  <p:childTnLst>
                                    <p:set>
                                      <p:cBhvr>
                                        <p:cTn id="66" dur="1" fill="hold">
                                          <p:stCondLst>
                                            <p:cond delay="0"/>
                                          </p:stCondLst>
                                        </p:cTn>
                                        <p:tgtEl>
                                          <p:spTgt spid="30738"/>
                                        </p:tgtEl>
                                        <p:attrNameLst>
                                          <p:attrName>style.visibility</p:attrName>
                                        </p:attrNameLst>
                                      </p:cBhvr>
                                      <p:to>
                                        <p:strVal val="visible"/>
                                      </p:to>
                                    </p:set>
                                    <p:animEffect transition="in" filter="dissolve">
                                      <p:cBhvr>
                                        <p:cTn id="67" dur="500"/>
                                        <p:tgtEl>
                                          <p:spTgt spid="30738"/>
                                        </p:tgtEl>
                                      </p:cBhvr>
                                    </p:animEffect>
                                  </p:childTnLst>
                                </p:cTn>
                              </p:par>
                            </p:childTnLst>
                          </p:cTn>
                        </p:par>
                        <p:par>
                          <p:cTn id="68" fill="hold">
                            <p:stCondLst>
                              <p:cond delay="8000"/>
                            </p:stCondLst>
                            <p:childTnLst>
                              <p:par>
                                <p:cTn id="69" presetID="9" presetClass="entr" presetSubtype="0" fill="hold" grpId="0" nodeType="afterEffect">
                                  <p:stCondLst>
                                    <p:cond delay="0"/>
                                  </p:stCondLst>
                                  <p:childTnLst>
                                    <p:set>
                                      <p:cBhvr>
                                        <p:cTn id="70" dur="1" fill="hold">
                                          <p:stCondLst>
                                            <p:cond delay="0"/>
                                          </p:stCondLst>
                                        </p:cTn>
                                        <p:tgtEl>
                                          <p:spTgt spid="30739"/>
                                        </p:tgtEl>
                                        <p:attrNameLst>
                                          <p:attrName>style.visibility</p:attrName>
                                        </p:attrNameLst>
                                      </p:cBhvr>
                                      <p:to>
                                        <p:strVal val="visible"/>
                                      </p:to>
                                    </p:set>
                                    <p:animEffect transition="in" filter="dissolve">
                                      <p:cBhvr>
                                        <p:cTn id="71" dur="500"/>
                                        <p:tgtEl>
                                          <p:spTgt spid="307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autoUpdateAnimBg="0"/>
      <p:bldP spid="30725" grpId="0" animBg="1"/>
      <p:bldP spid="30726" grpId="0" animBg="1"/>
      <p:bldP spid="30727" grpId="0" animBg="1"/>
      <p:bldP spid="30728" grpId="0" animBg="1"/>
      <p:bldP spid="30730" grpId="0" autoUpdateAnimBg="0"/>
      <p:bldP spid="30731" grpId="0" animBg="1"/>
      <p:bldP spid="30732" grpId="0" autoUpdateAnimBg="0"/>
      <p:bldP spid="30734" grpId="0" animBg="1"/>
      <p:bldP spid="30735" grpId="0" animBg="1"/>
      <p:bldP spid="30736" grpId="0" animBg="1"/>
      <p:bldP spid="30738" grpId="0" autoUpdateAnimBg="0"/>
      <p:bldP spid="30739" grpId="0" animBg="1"/>
      <p:bldP spid="30740" grpId="0" autoUpdateAnimBg="0"/>
      <p:bldP spid="30741" grpId="0" animBg="1"/>
      <p:bldP spid="30742" grpId="0" autoUpdateAnimBg="0"/>
      <p:bldP spid="3074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381000" y="1371600"/>
            <a:ext cx="8458200" cy="4098925"/>
          </a:xfrm>
          <a:prstGeom prst="rect">
            <a:avLst/>
          </a:prstGeom>
          <a:noFill/>
          <a:ln w="9525">
            <a:noFill/>
            <a:miter lim="800000"/>
            <a:headEnd/>
            <a:tailEnd/>
          </a:ln>
          <a:effectLst/>
        </p:spPr>
        <p:txBody>
          <a:bodyPr lIns="92075" tIns="46038" rIns="92075" bIns="46038">
            <a:spAutoFit/>
          </a:bodyPr>
          <a:lstStyle/>
          <a:p>
            <a:pPr eaLnBrk="0" hangingPunct="0">
              <a:lnSpc>
                <a:spcPct val="85000"/>
              </a:lnSpc>
              <a:spcBef>
                <a:spcPct val="50000"/>
              </a:spcBef>
            </a:pPr>
            <a:r>
              <a:rPr lang="en-US" sz="4400" b="1" u="sng"/>
              <a:t>Software</a:t>
            </a:r>
            <a:r>
              <a:rPr lang="en-US" sz="4800" b="1"/>
              <a:t> </a:t>
            </a:r>
            <a:r>
              <a:rPr lang="en-US" sz="4400" b="1"/>
              <a:t>- </a:t>
            </a:r>
            <a:r>
              <a:rPr lang="en-US" sz="4400">
                <a:solidFill>
                  <a:schemeClr val="accent2"/>
                </a:solidFill>
              </a:rPr>
              <a:t>electronic instructions to the computer.  Also referred to as a “program.”</a:t>
            </a:r>
            <a:r>
              <a:rPr lang="en-US" sz="4400"/>
              <a:t>  </a:t>
            </a:r>
          </a:p>
          <a:p>
            <a:pPr eaLnBrk="0" hangingPunct="0">
              <a:lnSpc>
                <a:spcPct val="85000"/>
              </a:lnSpc>
              <a:spcBef>
                <a:spcPct val="50000"/>
              </a:spcBef>
            </a:pPr>
            <a:r>
              <a:rPr lang="en-US" sz="4400" b="1"/>
              <a:t>Two types:</a:t>
            </a:r>
            <a:endParaRPr lang="en-US" sz="4400"/>
          </a:p>
          <a:p>
            <a:pPr lvl="1" eaLnBrk="0" hangingPunct="0">
              <a:lnSpc>
                <a:spcPct val="80000"/>
              </a:lnSpc>
              <a:spcBef>
                <a:spcPct val="20000"/>
              </a:spcBef>
              <a:buFontTx/>
              <a:buChar char="•"/>
            </a:pPr>
            <a:r>
              <a:rPr lang="en-US" sz="4400">
                <a:solidFill>
                  <a:schemeClr val="accent2"/>
                </a:solidFill>
              </a:rPr>
              <a:t>  System Software</a:t>
            </a:r>
          </a:p>
          <a:p>
            <a:pPr lvl="1" eaLnBrk="0" hangingPunct="0">
              <a:lnSpc>
                <a:spcPct val="80000"/>
              </a:lnSpc>
              <a:spcBef>
                <a:spcPct val="20000"/>
              </a:spcBef>
              <a:buFontTx/>
              <a:buChar char="•"/>
            </a:pPr>
            <a:r>
              <a:rPr lang="en-US" sz="4400">
                <a:solidFill>
                  <a:schemeClr val="accent2"/>
                </a:solidFill>
              </a:rPr>
              <a:t>  Application Software</a:t>
            </a:r>
            <a:endParaRPr lang="en-US" sz="4400"/>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457200" y="2057400"/>
            <a:ext cx="8153400" cy="3817072"/>
          </a:xfrm>
          <a:prstGeom prst="rect">
            <a:avLst/>
          </a:prstGeom>
          <a:noFill/>
          <a:ln w="9525">
            <a:noFill/>
            <a:miter lim="800000"/>
            <a:headEnd/>
            <a:tailEnd/>
          </a:ln>
          <a:effectLst/>
        </p:spPr>
        <p:txBody>
          <a:bodyPr lIns="92075" tIns="46038" rIns="92075" bIns="46038">
            <a:spAutoFit/>
          </a:bodyPr>
          <a:lstStyle/>
          <a:p>
            <a:pPr lvl="1" eaLnBrk="0" hangingPunct="0">
              <a:buFontTx/>
              <a:buChar char="•"/>
            </a:pPr>
            <a:r>
              <a:rPr lang="en-US" sz="4400" dirty="0">
                <a:solidFill>
                  <a:schemeClr val="accent2"/>
                </a:solidFill>
              </a:rPr>
              <a:t>  Operating </a:t>
            </a:r>
            <a:r>
              <a:rPr lang="en-US" sz="4400" dirty="0" smtClean="0">
                <a:solidFill>
                  <a:schemeClr val="accent2"/>
                </a:solidFill>
              </a:rPr>
              <a:t>Systems </a:t>
            </a:r>
            <a:r>
              <a:rPr lang="en-US" dirty="0" smtClean="0">
                <a:solidFill>
                  <a:schemeClr val="accent2"/>
                </a:solidFill>
              </a:rPr>
              <a:t>(name them)</a:t>
            </a:r>
            <a:endParaRPr lang="en-US" dirty="0">
              <a:solidFill>
                <a:schemeClr val="accent2"/>
              </a:solidFill>
            </a:endParaRPr>
          </a:p>
          <a:p>
            <a:pPr lvl="3" eaLnBrk="0" hangingPunct="0">
              <a:lnSpc>
                <a:spcPct val="70000"/>
              </a:lnSpc>
              <a:spcBef>
                <a:spcPct val="20000"/>
              </a:spcBef>
              <a:buFontTx/>
              <a:buChar char="•"/>
            </a:pPr>
            <a:endParaRPr lang="en-US" sz="4400" dirty="0" smtClean="0">
              <a:solidFill>
                <a:schemeClr val="accent2"/>
              </a:solidFill>
            </a:endParaRPr>
          </a:p>
          <a:p>
            <a:pPr lvl="3" eaLnBrk="0" hangingPunct="0">
              <a:lnSpc>
                <a:spcPct val="70000"/>
              </a:lnSpc>
              <a:spcBef>
                <a:spcPct val="20000"/>
              </a:spcBef>
              <a:buFontTx/>
              <a:buChar char="•"/>
            </a:pPr>
            <a:endParaRPr lang="en-US" sz="4400" dirty="0">
              <a:solidFill>
                <a:schemeClr val="accent2"/>
              </a:solidFill>
            </a:endParaRPr>
          </a:p>
          <a:p>
            <a:pPr lvl="3" eaLnBrk="0" hangingPunct="0">
              <a:lnSpc>
                <a:spcPct val="70000"/>
              </a:lnSpc>
              <a:spcBef>
                <a:spcPct val="20000"/>
              </a:spcBef>
              <a:buFontTx/>
              <a:buChar char="•"/>
            </a:pPr>
            <a:endParaRPr lang="en-US" sz="4400" dirty="0" smtClean="0">
              <a:solidFill>
                <a:schemeClr val="accent2"/>
              </a:solidFill>
            </a:endParaRPr>
          </a:p>
          <a:p>
            <a:pPr lvl="3" eaLnBrk="0" hangingPunct="0">
              <a:lnSpc>
                <a:spcPct val="70000"/>
              </a:lnSpc>
              <a:spcBef>
                <a:spcPct val="20000"/>
              </a:spcBef>
              <a:buFontTx/>
              <a:buChar char="•"/>
            </a:pPr>
            <a:endParaRPr lang="en-US" sz="4400" dirty="0">
              <a:solidFill>
                <a:schemeClr val="accent2"/>
              </a:solidFill>
            </a:endParaRPr>
          </a:p>
          <a:p>
            <a:pPr lvl="1" eaLnBrk="0" hangingPunct="0">
              <a:lnSpc>
                <a:spcPct val="70000"/>
              </a:lnSpc>
              <a:spcBef>
                <a:spcPct val="20000"/>
              </a:spcBef>
              <a:buFontTx/>
              <a:buChar char="•"/>
            </a:pPr>
            <a:r>
              <a:rPr lang="en-US" sz="4400" dirty="0" smtClean="0">
                <a:solidFill>
                  <a:schemeClr val="accent2"/>
                </a:solidFill>
              </a:rPr>
              <a:t> Disk </a:t>
            </a:r>
            <a:r>
              <a:rPr lang="en-US" sz="4400" dirty="0">
                <a:solidFill>
                  <a:schemeClr val="accent2"/>
                </a:solidFill>
              </a:rPr>
              <a:t>Utilities</a:t>
            </a:r>
            <a:endParaRPr lang="en-US" sz="4400" dirty="0"/>
          </a:p>
        </p:txBody>
      </p:sp>
      <p:sp>
        <p:nvSpPr>
          <p:cNvPr id="16387" name="Rectangle 3"/>
          <p:cNvSpPr>
            <a:spLocks noChangeArrowheads="1"/>
          </p:cNvSpPr>
          <p:nvPr/>
        </p:nvSpPr>
        <p:spPr bwMode="auto">
          <a:xfrm>
            <a:off x="1524000" y="685800"/>
            <a:ext cx="6096000" cy="914400"/>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5400" b="1"/>
              <a:t>System Software:</a:t>
            </a:r>
          </a:p>
        </p:txBody>
      </p:sp>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lums_ICT_template">
  <a:themeElements>
    <a:clrScheme name="Template 7">
      <a:dk1>
        <a:srgbClr val="969696"/>
      </a:dk1>
      <a:lt1>
        <a:srgbClr val="FFFFFF"/>
      </a:lt1>
      <a:dk2>
        <a:srgbClr val="000000"/>
      </a:dk2>
      <a:lt2>
        <a:srgbClr val="808080"/>
      </a:lt2>
      <a:accent1>
        <a:srgbClr val="C0C0C0"/>
      </a:accent1>
      <a:accent2>
        <a:srgbClr val="0066FF"/>
      </a:accent2>
      <a:accent3>
        <a:srgbClr val="FFFFFF"/>
      </a:accent3>
      <a:accent4>
        <a:srgbClr val="7F7F7F"/>
      </a:accent4>
      <a:accent5>
        <a:srgbClr val="DCDCDC"/>
      </a:accent5>
      <a:accent6>
        <a:srgbClr val="005CE7"/>
      </a:accent6>
      <a:hlink>
        <a:srgbClr val="FF0000"/>
      </a:hlink>
      <a:folHlink>
        <a:srgbClr val="009900"/>
      </a:folHlink>
    </a:clrScheme>
    <a:fontScheme name="Templat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plate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Template 7">
        <a:dk1>
          <a:srgbClr val="969696"/>
        </a:dk1>
        <a:lt1>
          <a:srgbClr val="FFFFFF"/>
        </a:lt1>
        <a:dk2>
          <a:srgbClr val="000000"/>
        </a:dk2>
        <a:lt2>
          <a:srgbClr val="808080"/>
        </a:lt2>
        <a:accent1>
          <a:srgbClr val="C0C0C0"/>
        </a:accent1>
        <a:accent2>
          <a:srgbClr val="0066FF"/>
        </a:accent2>
        <a:accent3>
          <a:srgbClr val="FFFFFF"/>
        </a:accent3>
        <a:accent4>
          <a:srgbClr val="7F7F7F"/>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lums_ICT_template</Template>
  <TotalTime>937</TotalTime>
  <Words>2293</Words>
  <Application>Microsoft Office PowerPoint</Application>
  <PresentationFormat>On-screen Show (4:3)</PresentationFormat>
  <Paragraphs>438</Paragraphs>
  <Slides>67</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67</vt:i4>
      </vt:variant>
    </vt:vector>
  </HeadingPairs>
  <TitlesOfParts>
    <vt:vector size="74" baseType="lpstr">
      <vt:lpstr>Century Gothic</vt:lpstr>
      <vt:lpstr>Arial</vt:lpstr>
      <vt:lpstr>Calibri</vt:lpstr>
      <vt:lpstr>Wingdings</vt:lpstr>
      <vt:lpstr>Tahoma</vt:lpstr>
      <vt:lpstr>Times New Roman</vt:lpstr>
      <vt:lpstr>lums_ICT_template</vt:lpstr>
      <vt:lpstr>Slide 1</vt:lpstr>
      <vt:lpstr>Learning Objectives:</vt:lpstr>
      <vt:lpstr>Slide 3</vt:lpstr>
      <vt:lpstr>Slide 4</vt:lpstr>
      <vt:lpstr>Slide 5</vt:lpstr>
      <vt:lpstr>Slide 6</vt:lpstr>
      <vt:lpstr>Slide 7</vt:lpstr>
      <vt:lpstr>Slide 8</vt:lpstr>
      <vt:lpstr>Slide 9</vt:lpstr>
      <vt:lpstr>Application Software:</vt:lpstr>
      <vt:lpstr>Slide 11</vt:lpstr>
      <vt:lpstr>Slide 12</vt:lpstr>
      <vt:lpstr>Types of Computers:</vt:lpstr>
      <vt:lpstr>Slide 14</vt:lpstr>
      <vt:lpstr>What is Information Technology</vt:lpstr>
      <vt:lpstr>What is Information Technology</vt:lpstr>
      <vt:lpstr>Slide 17</vt:lpstr>
      <vt:lpstr>Slide 18</vt:lpstr>
      <vt:lpstr>The Computer Defined</vt:lpstr>
      <vt:lpstr>Communication Defined</vt:lpstr>
      <vt:lpstr>Related IT terms</vt:lpstr>
      <vt:lpstr>Related IT terms</vt:lpstr>
      <vt:lpstr>Related IT terms</vt:lpstr>
      <vt:lpstr>Computers For Individual Use</vt:lpstr>
      <vt:lpstr>Computers For Individual Use</vt:lpstr>
      <vt:lpstr>Slide 26</vt:lpstr>
      <vt:lpstr>Computers For Individual Use</vt:lpstr>
      <vt:lpstr>Computers For Individual Use</vt:lpstr>
      <vt:lpstr>Smart Phone: Black Berry</vt:lpstr>
      <vt:lpstr>Computers For Organizations</vt:lpstr>
      <vt:lpstr>Computers For Organizations</vt:lpstr>
      <vt:lpstr>Computers For Organizations</vt:lpstr>
      <vt:lpstr>Computers For Organizations</vt:lpstr>
      <vt:lpstr>Specialized Computers</vt:lpstr>
      <vt:lpstr>Computers Everywhere</vt:lpstr>
      <vt:lpstr>Computers In Society</vt:lpstr>
      <vt:lpstr>Slide 37</vt:lpstr>
      <vt:lpstr>Slide 38</vt:lpstr>
      <vt:lpstr>Computers In Society</vt:lpstr>
      <vt:lpstr>Computers In Society</vt:lpstr>
      <vt:lpstr>Computers In Society</vt:lpstr>
      <vt:lpstr>Computers In Society</vt:lpstr>
      <vt:lpstr>Where Is Information Technology Headed? Three Directions of Computer Development</vt:lpstr>
      <vt:lpstr>Where Is Information Technology Headed? Three Directions of Communication Development</vt:lpstr>
      <vt:lpstr>When Computers &amp; Communications Combine: Convergence, Portability, &amp; Personalization</vt:lpstr>
      <vt:lpstr>Slide 46</vt:lpstr>
      <vt:lpstr>Moving on to Computer…</vt:lpstr>
      <vt:lpstr>What is a computer?</vt:lpstr>
      <vt:lpstr>What is Processing?</vt:lpstr>
      <vt:lpstr>Slide 50</vt:lpstr>
      <vt:lpstr>Types of Data</vt:lpstr>
      <vt:lpstr>Types of Data</vt:lpstr>
      <vt:lpstr>Types of Data</vt:lpstr>
      <vt:lpstr>Types of Data</vt:lpstr>
      <vt:lpstr>Types of Data</vt:lpstr>
      <vt:lpstr>Types of Data</vt:lpstr>
      <vt:lpstr>Types of Data</vt:lpstr>
      <vt:lpstr>Slide 58</vt:lpstr>
      <vt:lpstr>Concept Check</vt:lpstr>
      <vt:lpstr>Concept Check</vt:lpstr>
      <vt:lpstr>Concept Check</vt:lpstr>
      <vt:lpstr>Concept Check</vt:lpstr>
      <vt:lpstr>Concept Check</vt:lpstr>
      <vt:lpstr>Who Uses Computers?</vt:lpstr>
      <vt:lpstr>Slide 65</vt:lpstr>
      <vt:lpstr>Slide 66</vt:lpstr>
      <vt:lpstr>Slide 67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ayesha</dc:creator>
  <cp:lastModifiedBy>J.Brennan</cp:lastModifiedBy>
  <cp:revision>61</cp:revision>
  <dcterms:created xsi:type="dcterms:W3CDTF">2008-11-19T08:24:33Z</dcterms:created>
  <dcterms:modified xsi:type="dcterms:W3CDTF">2015-10-29T13:00:49Z</dcterms:modified>
</cp:coreProperties>
</file>